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7" r:id="rId2"/>
    <p:sldId id="256" r:id="rId3"/>
  </p:sldIdLst>
  <p:sldSz cx="6858000" cy="9906000" type="A4"/>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0"/>
    <a:srgbClr val="408000"/>
    <a:srgbClr val="00FF00"/>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3" autoAdjust="0"/>
    <p:restoredTop sz="93933" autoAdjust="0"/>
  </p:normalViewPr>
  <p:slideViewPr>
    <p:cSldViewPr snapToGrid="0" snapToObjects="1">
      <p:cViewPr varScale="1">
        <p:scale>
          <a:sx n="48" d="100"/>
          <a:sy n="48" d="100"/>
        </p:scale>
        <p:origin x="1278" y="4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F20D672B-8BBD-FE43-93BA-23B05D99FF14}" type="datetimeFigureOut">
              <a:rPr lang="ja-JP" altLang="en-US" smtClean="0"/>
              <a:pPr/>
              <a:t>2020/10/9</a:t>
            </a:fld>
            <a:endParaRPr lang="ja-JP" altLang="en-US"/>
          </a:p>
        </p:txBody>
      </p:sp>
      <p:sp>
        <p:nvSpPr>
          <p:cNvPr id="4" name="スライド イメージ プレースホルダ 3"/>
          <p:cNvSpPr>
            <a:spLocks noGrp="1" noRot="1" noChangeAspect="1"/>
          </p:cNvSpPr>
          <p:nvPr>
            <p:ph type="sldImg" idx="2"/>
          </p:nvPr>
        </p:nvSpPr>
        <p:spPr>
          <a:xfrm>
            <a:off x="2144713" y="750888"/>
            <a:ext cx="2598737"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388CC6DD-00A6-E647-AFF9-A11EB52DB6ED}" type="slidenum">
              <a:rPr lang="ja-JP" altLang="en-US" smtClean="0"/>
              <a:pPr/>
              <a:t>‹#›</a:t>
            </a:fld>
            <a:endParaRPr lang="ja-JP" altLang="en-US"/>
          </a:p>
        </p:txBody>
      </p:sp>
    </p:spTree>
    <p:extLst>
      <p:ext uri="{BB962C8B-B14F-4D97-AF65-F5344CB8AC3E}">
        <p14:creationId xmlns:p14="http://schemas.microsoft.com/office/powerpoint/2010/main" val="3983961122"/>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a:p>
        </p:txBody>
      </p:sp>
      <p:sp>
        <p:nvSpPr>
          <p:cNvPr id="4" name="スライド番号プレースホルダ 3"/>
          <p:cNvSpPr>
            <a:spLocks noGrp="1"/>
          </p:cNvSpPr>
          <p:nvPr>
            <p:ph type="sldNum" sz="quarter" idx="10"/>
          </p:nvPr>
        </p:nvSpPr>
        <p:spPr/>
        <p:txBody>
          <a:bodyPr/>
          <a:lstStyle/>
          <a:p>
            <a:fld id="{388CC6DD-00A6-E647-AFF9-A11EB52DB6ED}" type="slidenum">
              <a:rPr lang="ja-JP" altLang="en-US" smtClean="0"/>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 3"/>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 3"/>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2"/>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4"/>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4"/>
          <p:cNvSpPr>
            <a:spLocks noGrp="1"/>
          </p:cNvSpPr>
          <p:nvPr>
            <p:ph type="dt" sz="half" idx="10"/>
          </p:nvPr>
        </p:nvSpPr>
        <p:spPr/>
        <p:txBody>
          <a:bodyPr/>
          <a:lstStyle/>
          <a:p>
            <a:fld id="{73FEDFE3-F8B3-AA45-8AE9-05C7761D16B4}" type="datetimeFigureOut">
              <a:rPr lang="ja-JP" altLang="en-US" smtClean="0"/>
              <a:pPr/>
              <a:t>2020/10/9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876E9DA7-A6B3-E048-AE06-8573C2AECC72}"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73FEDFE3-F8B3-AA45-8AE9-05C7761D16B4}" type="datetimeFigureOut">
              <a:rPr lang="ja-JP" altLang="en-US" smtClean="0"/>
              <a:pPr/>
              <a:t>2020/10/9</a:t>
            </a:fld>
            <a:endParaRPr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876E9DA7-A6B3-E048-AE06-8573C2AECC72}"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kenko-hyogo21.jp/top/rogo_s3.gi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四角形: 角を丸くする 39">
            <a:extLst>
              <a:ext uri="{FF2B5EF4-FFF2-40B4-BE49-F238E27FC236}">
                <a16:creationId xmlns:a16="http://schemas.microsoft.com/office/drawing/2014/main" id="{C5BB4AFB-3DCB-4E99-B63B-9C0442E9F1C5}"/>
              </a:ext>
            </a:extLst>
          </p:cNvPr>
          <p:cNvSpPr/>
          <p:nvPr/>
        </p:nvSpPr>
        <p:spPr>
          <a:xfrm>
            <a:off x="5524131" y="5721593"/>
            <a:ext cx="1024058" cy="472588"/>
          </a:xfrm>
          <a:prstGeom prst="roundRect">
            <a:avLst/>
          </a:prstGeom>
          <a:noFill/>
          <a:ln w="158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59308" y="1268377"/>
            <a:ext cx="6301997" cy="520386"/>
          </a:xfrm>
          <a:prstGeom prst="rect">
            <a:avLst/>
          </a:prstGeom>
          <a:solidFill>
            <a:schemeClr val="tx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3086100" y="708206"/>
            <a:ext cx="3475205" cy="559312"/>
          </a:xfrm>
          <a:prstGeom prst="rect">
            <a:avLst/>
          </a:prstGeom>
          <a:solidFill>
            <a:srgbClr val="FF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259307" y="707023"/>
            <a:ext cx="2826793" cy="561600"/>
          </a:xfrm>
          <a:prstGeom prst="rect">
            <a:avLst/>
          </a:prstGeom>
          <a:solidFill>
            <a:srgbClr val="4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91387" y="389005"/>
            <a:ext cx="3672800" cy="338554"/>
          </a:xfrm>
          <a:prstGeom prst="rect">
            <a:avLst/>
          </a:prstGeom>
          <a:noFill/>
        </p:spPr>
        <p:txBody>
          <a:bodyPr wrap="none" rtlCol="0">
            <a:spAutoFit/>
          </a:bodyPr>
          <a:lstStyle/>
          <a:p>
            <a:r>
              <a:rPr kumimoji="1" lang="ja-JP" altLang="en-US" sz="1600" b="1" dirty="0">
                <a:latin typeface="ヒラギノ丸ゴ Pro W4"/>
                <a:ea typeface="ヒラギノ丸ゴ Pro W4"/>
                <a:cs typeface="ヒラギノ丸ゴ Pro W4"/>
              </a:rPr>
              <a:t>健康ひょうご２１県民運動阪神北会議</a:t>
            </a:r>
          </a:p>
        </p:txBody>
      </p:sp>
      <p:sp>
        <p:nvSpPr>
          <p:cNvPr id="5" name="テキスト ボックス 4"/>
          <p:cNvSpPr txBox="1"/>
          <p:nvPr/>
        </p:nvSpPr>
        <p:spPr>
          <a:xfrm>
            <a:off x="543491" y="642293"/>
            <a:ext cx="5771132" cy="1137106"/>
          </a:xfrm>
          <a:prstGeom prst="rect">
            <a:avLst/>
          </a:prstGeom>
          <a:noFill/>
        </p:spPr>
        <p:txBody>
          <a:bodyPr wrap="none" rtlCol="0">
            <a:spAutoFit/>
          </a:bodyPr>
          <a:lstStyle/>
          <a:p>
            <a:pPr algn="ctr">
              <a:lnSpc>
                <a:spcPct val="150000"/>
              </a:lnSpc>
            </a:pPr>
            <a:r>
              <a:rPr kumimoji="1" lang="ja-JP" altLang="en-US" sz="2400" b="1" spc="150" dirty="0">
                <a:ln>
                  <a:solidFill>
                    <a:schemeClr val="bg1">
                      <a:lumMod val="85000"/>
                    </a:schemeClr>
                  </a:solidFill>
                </a:ln>
                <a:solidFill>
                  <a:schemeClr val="bg1"/>
                </a:solidFill>
                <a:effectLst>
                  <a:outerShdw blurRad="38100" dist="38100" dir="2700000" algn="tl">
                    <a:srgbClr val="000000">
                      <a:alpha val="43137"/>
                    </a:srgbClr>
                  </a:outerShdw>
                </a:effectLst>
                <a:latin typeface="ヒラギノ丸ゴ Pro W4"/>
                <a:ea typeface="ヒラギノ丸ゴ Pro W4"/>
                <a:cs typeface="ヒラギノ丸ゴ Pro W4"/>
              </a:rPr>
              <a:t>県民運動推進員・８０２０運動推進員</a:t>
            </a:r>
            <a:endParaRPr kumimoji="1" lang="en-US" altLang="ja-JP" sz="2400" b="1" spc="150" dirty="0">
              <a:ln>
                <a:solidFill>
                  <a:schemeClr val="bg1">
                    <a:lumMod val="85000"/>
                  </a:schemeClr>
                </a:solidFill>
              </a:ln>
              <a:solidFill>
                <a:schemeClr val="bg1"/>
              </a:solidFill>
              <a:effectLst>
                <a:outerShdw blurRad="38100" dist="38100" dir="2700000" algn="tl">
                  <a:srgbClr val="000000">
                    <a:alpha val="43137"/>
                  </a:srgbClr>
                </a:outerShdw>
              </a:effectLst>
              <a:latin typeface="ヒラギノ丸ゴ Pro W4"/>
              <a:ea typeface="ヒラギノ丸ゴ Pro W4"/>
              <a:cs typeface="ヒラギノ丸ゴ Pro W4"/>
            </a:endParaRPr>
          </a:p>
          <a:p>
            <a:pPr algn="ctr">
              <a:lnSpc>
                <a:spcPct val="150000"/>
              </a:lnSpc>
            </a:pPr>
            <a:r>
              <a:rPr lang="ja-JP" altLang="en-US" sz="2400" b="1" spc="150" dirty="0">
                <a:ln>
                  <a:solidFill>
                    <a:schemeClr val="bg1">
                      <a:lumMod val="85000"/>
                    </a:schemeClr>
                  </a:solidFill>
                </a:ln>
                <a:solidFill>
                  <a:schemeClr val="bg1"/>
                </a:solidFill>
                <a:effectLst>
                  <a:outerShdw blurRad="38100" dist="38100" dir="2700000" algn="tl">
                    <a:srgbClr val="000000">
                      <a:alpha val="43137"/>
                    </a:srgbClr>
                  </a:outerShdw>
                </a:effectLst>
                <a:latin typeface="ヒラギノ丸ゴ Pro W4"/>
                <a:ea typeface="ヒラギノ丸ゴ Pro W4"/>
                <a:cs typeface="ヒラギノ丸ゴ Pro W4"/>
              </a:rPr>
              <a:t>フォローアップ研修会のご案内</a:t>
            </a:r>
            <a:endParaRPr kumimoji="1" lang="ja-JP" altLang="en-US" sz="2400" b="1" spc="150" dirty="0">
              <a:ln>
                <a:solidFill>
                  <a:schemeClr val="bg1">
                    <a:lumMod val="85000"/>
                  </a:schemeClr>
                </a:solidFill>
              </a:ln>
              <a:solidFill>
                <a:schemeClr val="bg1"/>
              </a:solidFill>
              <a:effectLst>
                <a:outerShdw blurRad="38100" dist="38100" dir="2700000" algn="tl">
                  <a:srgbClr val="000000">
                    <a:alpha val="43137"/>
                  </a:srgbClr>
                </a:outerShdw>
              </a:effectLst>
              <a:latin typeface="ヒラギノ丸ゴ Pro W4"/>
              <a:ea typeface="ヒラギノ丸ゴ Pro W4"/>
              <a:cs typeface="ヒラギノ丸ゴ Pro W4"/>
            </a:endParaRPr>
          </a:p>
        </p:txBody>
      </p:sp>
      <p:sp>
        <p:nvSpPr>
          <p:cNvPr id="10" name="テキスト ボックス 9"/>
          <p:cNvSpPr txBox="1"/>
          <p:nvPr/>
        </p:nvSpPr>
        <p:spPr>
          <a:xfrm>
            <a:off x="422275" y="1856691"/>
            <a:ext cx="6210300" cy="584775"/>
          </a:xfrm>
          <a:prstGeom prst="rect">
            <a:avLst/>
          </a:prstGeom>
          <a:noFill/>
        </p:spPr>
        <p:txBody>
          <a:bodyPr wrap="square" rtlCol="0">
            <a:spAutoFit/>
          </a:bodyPr>
          <a:lstStyle/>
          <a:p>
            <a:r>
              <a:rPr lang="ja-JP" altLang="en-US" sz="1600" b="1" dirty="0">
                <a:latin typeface="ヒラギノ丸ゴ Pro W4"/>
                <a:ea typeface="ヒラギノ丸ゴ Pro W4"/>
                <a:cs typeface="ヒラギノ丸ゴ Pro W4"/>
              </a:rPr>
              <a:t>日時：令和２年１０月２９日（木）１４：００</a:t>
            </a:r>
            <a:r>
              <a:rPr lang="en-US" altLang="ja-JP" sz="1600" b="1" dirty="0">
                <a:latin typeface="ヒラギノ丸ゴ Pro W4"/>
                <a:ea typeface="ヒラギノ丸ゴ Pro W4"/>
                <a:cs typeface="ヒラギノ丸ゴ Pro W4"/>
              </a:rPr>
              <a:t>〜</a:t>
            </a:r>
            <a:r>
              <a:rPr lang="ja-JP" altLang="en-US" sz="1400" b="1" dirty="0">
                <a:latin typeface="ヒラギノ丸ゴ Pro W4"/>
                <a:ea typeface="ヒラギノ丸ゴ Pro W4"/>
                <a:cs typeface="ヒラギノ丸ゴ Pro W4"/>
              </a:rPr>
              <a:t>（</a:t>
            </a:r>
            <a:r>
              <a:rPr kumimoji="1" lang="ja-JP" altLang="en-US" sz="1400" b="1" dirty="0">
                <a:latin typeface="ヒラギノ丸ゴ Pro W4"/>
                <a:ea typeface="ヒラギノ丸ゴ Pro W4"/>
                <a:cs typeface="ヒラギノ丸ゴ Pro W4"/>
              </a:rPr>
              <a:t>受付</a:t>
            </a:r>
            <a:r>
              <a:rPr kumimoji="1" lang="en-US" altLang="ja-JP" sz="1400" b="1" dirty="0">
                <a:latin typeface="ヒラギノ丸ゴ Pro W4"/>
                <a:ea typeface="ヒラギノ丸ゴ Pro W4"/>
                <a:cs typeface="ヒラギノ丸ゴ Pro W4"/>
              </a:rPr>
              <a:t> 13:30〜</a:t>
            </a:r>
            <a:r>
              <a:rPr kumimoji="1" lang="ja-JP" altLang="en-US" sz="1400" b="1" dirty="0">
                <a:latin typeface="ヒラギノ丸ゴ Pro W4"/>
                <a:ea typeface="ヒラギノ丸ゴ Pro W4"/>
                <a:cs typeface="ヒラギノ丸ゴ Pro W4"/>
              </a:rPr>
              <a:t>）</a:t>
            </a:r>
            <a:endParaRPr kumimoji="1" lang="en-US" altLang="ja-JP" sz="1400" b="1" dirty="0">
              <a:latin typeface="ヒラギノ丸ゴ Pro W4"/>
              <a:ea typeface="ヒラギノ丸ゴ Pro W4"/>
              <a:cs typeface="ヒラギノ丸ゴ Pro W4"/>
            </a:endParaRPr>
          </a:p>
          <a:p>
            <a:r>
              <a:rPr lang="ja-JP" altLang="en-US" sz="1600" b="1" dirty="0">
                <a:latin typeface="ヒラギノ丸ゴ Pro W4"/>
                <a:ea typeface="ヒラギノ丸ゴ Pro W4"/>
                <a:cs typeface="ヒラギノ丸ゴ Pro W4"/>
              </a:rPr>
              <a:t>会場：東リ</a:t>
            </a:r>
            <a:r>
              <a:rPr lang="en-US" altLang="ja-JP" sz="1600" b="1" dirty="0">
                <a:latin typeface="ヒラギノ丸ゴ Pro W4"/>
                <a:ea typeface="ヒラギノ丸ゴ Pro W4"/>
                <a:cs typeface="ヒラギノ丸ゴ Pro W4"/>
              </a:rPr>
              <a:t> </a:t>
            </a:r>
            <a:r>
              <a:rPr lang="ja-JP" altLang="en-US" sz="1600" b="1" dirty="0">
                <a:latin typeface="ヒラギノ丸ゴ Pro W4"/>
                <a:ea typeface="ヒラギノ丸ゴ Pro W4"/>
                <a:cs typeface="ヒラギノ丸ゴ Pro W4"/>
              </a:rPr>
              <a:t>いたみホール</a:t>
            </a:r>
            <a:r>
              <a:rPr lang="en-US" altLang="ja-JP" sz="1600" b="1" dirty="0">
                <a:latin typeface="ヒラギノ丸ゴ Pro W4"/>
                <a:ea typeface="ヒラギノ丸ゴ Pro W4"/>
                <a:cs typeface="ヒラギノ丸ゴ Pro W4"/>
              </a:rPr>
              <a:t> </a:t>
            </a:r>
            <a:r>
              <a:rPr lang="ja-JP" altLang="en-US" sz="1600" b="1" dirty="0">
                <a:latin typeface="ヒラギノ丸ゴ Pro W4"/>
                <a:ea typeface="ヒラギノ丸ゴ Pro W4"/>
                <a:cs typeface="ヒラギノ丸ゴ Pro W4"/>
              </a:rPr>
              <a:t>６階</a:t>
            </a:r>
            <a:r>
              <a:rPr lang="en-US" altLang="ja-JP" sz="1600" b="1" dirty="0">
                <a:latin typeface="ヒラギノ丸ゴ Pro W4"/>
                <a:ea typeface="ヒラギノ丸ゴ Pro W4"/>
                <a:cs typeface="ヒラギノ丸ゴ Pro W4"/>
              </a:rPr>
              <a:t> </a:t>
            </a:r>
            <a:r>
              <a:rPr lang="ja-JP" altLang="en-US" sz="1600" b="1" dirty="0">
                <a:latin typeface="ヒラギノ丸ゴ Pro W4"/>
                <a:ea typeface="ヒラギノ丸ゴ Pro W4"/>
                <a:cs typeface="ヒラギノ丸ゴ Pro W4"/>
              </a:rPr>
              <a:t>中ホール</a:t>
            </a:r>
            <a:endParaRPr kumimoji="1" lang="ja-JP" altLang="en-US" sz="1600" b="1" dirty="0">
              <a:latin typeface="ヒラギノ丸ゴ Pro W4"/>
              <a:ea typeface="ヒラギノ丸ゴ Pro W4"/>
              <a:cs typeface="ヒラギノ丸ゴ Pro W4"/>
            </a:endParaRPr>
          </a:p>
        </p:txBody>
      </p:sp>
      <p:sp>
        <p:nvSpPr>
          <p:cNvPr id="11" name="正方形/長方形 10"/>
          <p:cNvSpPr/>
          <p:nvPr/>
        </p:nvSpPr>
        <p:spPr>
          <a:xfrm>
            <a:off x="263359" y="2574056"/>
            <a:ext cx="6307305" cy="816034"/>
          </a:xfrm>
          <a:prstGeom prst="rect">
            <a:avLst/>
          </a:prstGeom>
          <a:gradFill flip="none" rotWithShape="1">
            <a:gsLst>
              <a:gs pos="0">
                <a:srgbClr val="408000">
                  <a:alpha val="40000"/>
                </a:srgbClr>
              </a:gs>
              <a:gs pos="100000">
                <a:srgbClr val="FFFFFF"/>
              </a:gs>
            </a:gsLst>
            <a:path path="rect">
              <a:fillToRect l="100000" t="100000"/>
            </a:path>
            <a:tileRect r="-100000" b="-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54000" y="3452505"/>
            <a:ext cx="6307305" cy="2219722"/>
          </a:xfrm>
          <a:prstGeom prst="rect">
            <a:avLst/>
          </a:prstGeom>
          <a:gradFill flip="none" rotWithShape="1">
            <a:gsLst>
              <a:gs pos="0">
                <a:srgbClr val="FF8000">
                  <a:alpha val="40000"/>
                </a:srgbClr>
              </a:gs>
              <a:gs pos="100000">
                <a:srgbClr val="FFFFFF"/>
              </a:gs>
            </a:gsLst>
            <a:path path="rect">
              <a:fillToRect l="100000" t="100000"/>
            </a:path>
            <a:tileRect r="-100000" b="-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91670" y="3702467"/>
            <a:ext cx="5415046" cy="2023631"/>
          </a:xfrm>
          <a:prstGeom prst="rect">
            <a:avLst/>
          </a:prstGeom>
          <a:noFill/>
        </p:spPr>
        <p:txBody>
          <a:bodyPr wrap="square" rtlCol="0">
            <a:spAutoFit/>
          </a:bodyPr>
          <a:lstStyle/>
          <a:p>
            <a:pPr>
              <a:lnSpc>
                <a:spcPct val="150000"/>
              </a:lnSpc>
            </a:pPr>
            <a:r>
              <a:rPr lang="ja-JP" altLang="en-US" sz="2000" dirty="0">
                <a:latin typeface="HG丸ｺﾞｼｯｸM-PRO" panose="020F0600000000000000" pitchFamily="50" charset="-128"/>
                <a:ea typeface="HG丸ｺﾞｼｯｸM-PRO" panose="020F0600000000000000" pitchFamily="50" charset="-128"/>
              </a:rPr>
              <a:t>「災害時</a:t>
            </a:r>
            <a:r>
              <a:rPr lang="ja-JP" altLang="en-US" dirty="0">
                <a:latin typeface="HG丸ｺﾞｼｯｸM-PRO" panose="020F0600000000000000" pitchFamily="50" charset="-128"/>
                <a:ea typeface="HG丸ｺﾞｼｯｸM-PRO" panose="020F0600000000000000" pitchFamily="50" charset="-128"/>
              </a:rPr>
              <a:t>の</a:t>
            </a:r>
            <a:r>
              <a:rPr lang="ja-JP" altLang="en-US" sz="2000" dirty="0">
                <a:latin typeface="HG丸ｺﾞｼｯｸM-PRO" panose="020F0600000000000000" pitchFamily="50" charset="-128"/>
                <a:ea typeface="HG丸ｺﾞｼｯｸM-PRO" panose="020F0600000000000000" pitchFamily="50" charset="-128"/>
              </a:rPr>
              <a:t>口腔ケア</a:t>
            </a:r>
            <a:r>
              <a:rPr lang="ja-JP" altLang="en-US" dirty="0">
                <a:latin typeface="HG丸ｺﾞｼｯｸM-PRO" panose="020F0600000000000000" pitchFamily="50" charset="-128"/>
                <a:ea typeface="HG丸ｺﾞｼｯｸM-PRO" panose="020F0600000000000000" pitchFamily="50" charset="-128"/>
              </a:rPr>
              <a:t>の</a:t>
            </a:r>
            <a:r>
              <a:rPr lang="ja-JP" altLang="en-US" sz="2000" dirty="0">
                <a:latin typeface="HG丸ｺﾞｼｯｸM-PRO" panose="020F0600000000000000" pitchFamily="50" charset="-128"/>
                <a:ea typeface="HG丸ｺﾞｼｯｸM-PRO" panose="020F0600000000000000" pitchFamily="50" charset="-128"/>
              </a:rPr>
              <a:t>重要性について」</a:t>
            </a:r>
            <a:endParaRPr lang="en-US" altLang="ja-JP" sz="2000" dirty="0">
              <a:latin typeface="HG丸ｺﾞｼｯｸM-PRO" panose="020F0600000000000000" pitchFamily="50" charset="-128"/>
              <a:ea typeface="HG丸ｺﾞｼｯｸM-PRO" panose="020F0600000000000000" pitchFamily="50" charset="-128"/>
            </a:endParaRPr>
          </a:p>
          <a:p>
            <a:pPr>
              <a:lnSpc>
                <a:spcPts val="1200"/>
              </a:lnSpc>
            </a:pPr>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 with</a:t>
            </a:r>
            <a:r>
              <a:rPr lang="ja-JP" altLang="en-US" sz="1600" dirty="0">
                <a:latin typeface="HG丸ｺﾞｼｯｸM-PRO" panose="020F0600000000000000" pitchFamily="50" charset="-128"/>
                <a:ea typeface="HG丸ｺﾞｼｯｸM-PRO" panose="020F0600000000000000" pitchFamily="50" charset="-128"/>
              </a:rPr>
              <a:t>コロナに向けて</a:t>
            </a:r>
            <a:r>
              <a:rPr lang="en-US" altLang="ja-JP" sz="1600" dirty="0">
                <a:latin typeface="HG丸ｺﾞｼｯｸM-PRO" panose="020F0600000000000000" pitchFamily="50" charset="-128"/>
                <a:ea typeface="HG丸ｺﾞｼｯｸM-PRO" panose="020F0600000000000000" pitchFamily="50" charset="-128"/>
              </a:rPr>
              <a:t>-</a:t>
            </a:r>
          </a:p>
          <a:p>
            <a:pPr>
              <a:lnSpc>
                <a:spcPct val="200000"/>
              </a:lnSpc>
            </a:pPr>
            <a:r>
              <a:rPr lang="ja-JP" altLang="en-US" sz="1400"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ときわ病院歯科口腔外科 部長</a:t>
            </a:r>
            <a:r>
              <a:rPr kumimoji="1" lang="ja-JP" altLang="en-US" dirty="0">
                <a:latin typeface="HG丸ｺﾞｼｯｸM-PRO" panose="020F0600000000000000" pitchFamily="50" charset="-128"/>
                <a:ea typeface="HG丸ｺﾞｼｯｸM-PRO" panose="020F0600000000000000" pitchFamily="50" charset="-128"/>
              </a:rPr>
              <a:t>　足立 了平 氏</a:t>
            </a:r>
            <a:endParaRPr kumimoji="1" lang="en-US" altLang="ja-JP" sz="600" dirty="0">
              <a:solidFill>
                <a:schemeClr val="bg1"/>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100" dirty="0">
                <a:latin typeface="HG丸ｺﾞｼｯｸM-PRO" panose="020F0600000000000000" pitchFamily="50" charset="-128"/>
                <a:ea typeface="HG丸ｺﾞｼｯｸM-PRO" panose="020F0600000000000000" pitchFamily="50" charset="-128"/>
              </a:rPr>
              <a:t>　　　　　＜足立了平</a:t>
            </a:r>
            <a:r>
              <a:rPr kumimoji="1" lang="ja-JP" altLang="en-US" sz="1050" dirty="0">
                <a:latin typeface="HG丸ｺﾞｼｯｸM-PRO" panose="020F0600000000000000" pitchFamily="50" charset="-128"/>
                <a:ea typeface="HG丸ｺﾞｼｯｸM-PRO" panose="020F0600000000000000" pitchFamily="50" charset="-128"/>
              </a:rPr>
              <a:t>氏</a:t>
            </a:r>
            <a:r>
              <a:rPr kumimoji="1" lang="ja-JP" altLang="en-US" sz="1100" dirty="0">
                <a:latin typeface="HG丸ｺﾞｼｯｸM-PRO" panose="020F0600000000000000" pitchFamily="50" charset="-128"/>
                <a:ea typeface="HG丸ｺﾞｼｯｸM-PRO" panose="020F0600000000000000" pitchFamily="50" charset="-128"/>
              </a:rPr>
              <a:t>プロフィール＞</a:t>
            </a:r>
            <a:endParaRPr kumimoji="1" lang="en-US" altLang="ja-JP" sz="1100" dirty="0">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100" dirty="0">
                <a:latin typeface="HG丸ｺﾞｼｯｸM-PRO" panose="020F0600000000000000" pitchFamily="50" charset="-128"/>
                <a:ea typeface="HG丸ｺﾞｼｯｸM-PRO" panose="020F0600000000000000" pitchFamily="50" charset="-128"/>
              </a:rPr>
              <a:t>　　　　　　　神戸常盤大学短期大学部特命教授</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兼任</a:t>
            </a:r>
            <a:r>
              <a:rPr lang="en-US" altLang="ja-JP" sz="1100" dirty="0">
                <a:latin typeface="HG丸ｺﾞｼｯｸM-PRO" panose="020F0600000000000000" pitchFamily="50" charset="-128"/>
                <a:ea typeface="HG丸ｺﾞｼｯｸM-PRO" panose="020F0600000000000000" pitchFamily="50" charset="-128"/>
              </a:rPr>
              <a:t>)</a:t>
            </a:r>
            <a:endParaRPr kumimoji="1" lang="en-US" altLang="ja-JP" sz="1100" dirty="0">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100" dirty="0">
                <a:latin typeface="HG丸ｺﾞｼｯｸM-PRO" panose="020F0600000000000000" pitchFamily="50" charset="-128"/>
                <a:ea typeface="HG丸ｺﾞｼｯｸM-PRO" panose="020F0600000000000000" pitchFamily="50" charset="-128"/>
              </a:rPr>
              <a:t>　　　　　　　著書：災害時の公衆衛生、繋ぐ、など</a:t>
            </a:r>
          </a:p>
        </p:txBody>
      </p:sp>
      <p:sp>
        <p:nvSpPr>
          <p:cNvPr id="18" name="テキスト ボックス 17"/>
          <p:cNvSpPr txBox="1"/>
          <p:nvPr/>
        </p:nvSpPr>
        <p:spPr>
          <a:xfrm>
            <a:off x="411712" y="3528144"/>
            <a:ext cx="1649811" cy="246221"/>
          </a:xfrm>
          <a:prstGeom prst="rect">
            <a:avLst/>
          </a:prstGeom>
          <a:solidFill>
            <a:schemeClr val="accent6">
              <a:lumMod val="60000"/>
              <a:lumOff val="40000"/>
            </a:schemeClr>
          </a:solidFill>
        </p:spPr>
        <p:txBody>
          <a:bodyPr wrap="none" rtlCol="0">
            <a:spAutoFit/>
          </a:bodyPr>
          <a:lstStyle/>
          <a:p>
            <a:r>
              <a:rPr lang="ja-JP" altLang="en-US" sz="1000" dirty="0"/>
              <a:t>講　演　</a:t>
            </a:r>
            <a:r>
              <a:rPr lang="ja-JP" altLang="en-US" sz="1000" dirty="0">
                <a:latin typeface="+mn-ea"/>
              </a:rPr>
              <a:t>１４：２５ ～</a:t>
            </a:r>
            <a:r>
              <a:rPr lang="en-US" altLang="ja-JP" sz="1000" dirty="0">
                <a:latin typeface="+mn-ea"/>
              </a:rPr>
              <a:t> </a:t>
            </a:r>
            <a:r>
              <a:rPr lang="ja-JP" altLang="en-US" sz="1000" dirty="0">
                <a:latin typeface="+mn-ea"/>
              </a:rPr>
              <a:t>１５：３０</a:t>
            </a:r>
            <a:endParaRPr kumimoji="1" lang="en-US" altLang="ja-JP" sz="1000" dirty="0">
              <a:latin typeface="+mn-ea"/>
            </a:endParaRPr>
          </a:p>
        </p:txBody>
      </p:sp>
      <p:sp>
        <p:nvSpPr>
          <p:cNvPr id="19" name="テキスト ボックス 18"/>
          <p:cNvSpPr txBox="1"/>
          <p:nvPr/>
        </p:nvSpPr>
        <p:spPr>
          <a:xfrm>
            <a:off x="3707667" y="4379490"/>
            <a:ext cx="527709" cy="215444"/>
          </a:xfrm>
          <a:prstGeom prst="rect">
            <a:avLst/>
          </a:prstGeom>
          <a:noFill/>
        </p:spPr>
        <p:txBody>
          <a:bodyPr wrap="none" rtlCol="0">
            <a:spAutoFit/>
          </a:bodyPr>
          <a:lstStyle/>
          <a:p>
            <a:r>
              <a:rPr kumimoji="1" lang="ja-JP" altLang="en-US" sz="800" dirty="0">
                <a:latin typeface="+mn-ea"/>
              </a:rPr>
              <a:t>あ だ ち</a:t>
            </a:r>
          </a:p>
        </p:txBody>
      </p:sp>
      <p:sp>
        <p:nvSpPr>
          <p:cNvPr id="20" name="テキスト ボックス 19"/>
          <p:cNvSpPr txBox="1"/>
          <p:nvPr/>
        </p:nvSpPr>
        <p:spPr>
          <a:xfrm>
            <a:off x="4213240" y="4379490"/>
            <a:ext cx="609462" cy="215444"/>
          </a:xfrm>
          <a:prstGeom prst="rect">
            <a:avLst/>
          </a:prstGeom>
          <a:noFill/>
        </p:spPr>
        <p:txBody>
          <a:bodyPr wrap="none" rtlCol="0">
            <a:spAutoFit/>
          </a:bodyPr>
          <a:lstStyle/>
          <a:p>
            <a:r>
              <a:rPr lang="ja-JP" altLang="en-US" sz="800" dirty="0">
                <a:latin typeface="+mn-ea"/>
              </a:rPr>
              <a:t>りょうへい</a:t>
            </a:r>
            <a:endParaRPr kumimoji="1" lang="ja-JP" altLang="en-US" sz="800" dirty="0">
              <a:latin typeface="+mn-ea"/>
            </a:endParaRPr>
          </a:p>
        </p:txBody>
      </p:sp>
      <p:sp>
        <p:nvSpPr>
          <p:cNvPr id="22" name="テキスト ボックス 21"/>
          <p:cNvSpPr txBox="1"/>
          <p:nvPr/>
        </p:nvSpPr>
        <p:spPr>
          <a:xfrm>
            <a:off x="685803" y="2802614"/>
            <a:ext cx="5638798" cy="568425"/>
          </a:xfrm>
          <a:prstGeom prst="rect">
            <a:avLst/>
          </a:prstGeom>
          <a:noFill/>
        </p:spPr>
        <p:txBody>
          <a:bodyPr wrap="square" rtlCol="0">
            <a:spAutoFit/>
          </a:bodyPr>
          <a:lstStyle/>
          <a:p>
            <a:pPr>
              <a:lnSpc>
                <a:spcPct val="150000"/>
              </a:lnSpc>
            </a:pPr>
            <a:r>
              <a:rPr kumimoji="1" lang="ja-JP" altLang="en-US" sz="1050" spc="-100" dirty="0">
                <a:latin typeface="HG丸ｺﾞｼｯｸM-PRO" panose="020F0600000000000000" pitchFamily="50" charset="-128"/>
                <a:ea typeface="HG丸ｺﾞｼｯｸM-PRO" panose="020F0600000000000000" pitchFamily="50" charset="-128"/>
              </a:rPr>
              <a:t>「</a:t>
            </a:r>
            <a:r>
              <a:rPr kumimoji="1" lang="en-US" altLang="ja-JP" sz="1050" spc="-100" dirty="0">
                <a:latin typeface="HG丸ｺﾞｼｯｸM-PRO" panose="020F0600000000000000" pitchFamily="50" charset="-128"/>
                <a:ea typeface="HG丸ｺﾞｼｯｸM-PRO" panose="020F0600000000000000" pitchFamily="50" charset="-128"/>
              </a:rPr>
              <a:t> with</a:t>
            </a:r>
            <a:r>
              <a:rPr kumimoji="1" lang="ja-JP" altLang="en-US" sz="1050" spc="-100" dirty="0">
                <a:latin typeface="HG丸ｺﾞｼｯｸM-PRO" panose="020F0600000000000000" pitchFamily="50" charset="-128"/>
                <a:ea typeface="HG丸ｺﾞｼｯｸM-PRO" panose="020F0600000000000000" pitchFamily="50" charset="-128"/>
              </a:rPr>
              <a:t>コロナ時代における健康づくり身体活動のポイント」</a:t>
            </a:r>
            <a:endParaRPr kumimoji="1" lang="en-US" altLang="ja-JP" sz="1050" spc="-1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200" spc="-100" dirty="0">
                <a:latin typeface="HG丸ｺﾞｼｯｸM-PRO" panose="020F0600000000000000" pitchFamily="50" charset="-128"/>
                <a:ea typeface="HG丸ｺﾞｼｯｸM-PRO" panose="020F0600000000000000" pitchFamily="50" charset="-128"/>
              </a:rPr>
              <a:t>　　　　　　　　　　</a:t>
            </a:r>
            <a:r>
              <a:rPr lang="ja-JP" altLang="en-US" sz="1100" spc="-100" dirty="0">
                <a:latin typeface="HG丸ｺﾞｼｯｸM-PRO" panose="020F0600000000000000" pitchFamily="50" charset="-128"/>
                <a:ea typeface="HG丸ｺﾞｼｯｸM-PRO" panose="020F0600000000000000" pitchFamily="50" charset="-128"/>
              </a:rPr>
              <a:t>公益財団法人兵庫県健康財団　　</a:t>
            </a:r>
            <a:r>
              <a:rPr kumimoji="1" lang="ja-JP" altLang="en-US" sz="1100" spc="-100" dirty="0">
                <a:latin typeface="HG丸ｺﾞｼｯｸM-PRO" panose="020F0600000000000000" pitchFamily="50" charset="-128"/>
                <a:ea typeface="HG丸ｺﾞｼｯｸM-PRO" panose="020F0600000000000000" pitchFamily="50" charset="-128"/>
              </a:rPr>
              <a:t>参与　亀澤　徹郎　氏</a:t>
            </a:r>
          </a:p>
        </p:txBody>
      </p:sp>
      <p:sp>
        <p:nvSpPr>
          <p:cNvPr id="23" name="テキスト ボックス 22"/>
          <p:cNvSpPr txBox="1"/>
          <p:nvPr/>
        </p:nvSpPr>
        <p:spPr>
          <a:xfrm>
            <a:off x="379626" y="5778970"/>
            <a:ext cx="3460399" cy="353943"/>
          </a:xfrm>
          <a:prstGeom prst="rect">
            <a:avLst/>
          </a:prstGeom>
          <a:noFill/>
        </p:spPr>
        <p:txBody>
          <a:bodyPr wrap="square" rtlCol="0">
            <a:spAutoFit/>
          </a:bodyPr>
          <a:lstStyle/>
          <a:p>
            <a:r>
              <a:rPr kumimoji="1" lang="ja-JP" altLang="en-US" sz="1600" dirty="0">
                <a:solidFill>
                  <a:srgbClr val="FF0000"/>
                </a:solidFill>
                <a:latin typeface="+mn-ea"/>
                <a:cs typeface=""/>
              </a:rPr>
              <a:t>申込み締切</a:t>
            </a:r>
            <a:r>
              <a:rPr kumimoji="1" lang="en-US" altLang="ja-JP" sz="1600" dirty="0">
                <a:solidFill>
                  <a:srgbClr val="FF0000"/>
                </a:solidFill>
                <a:latin typeface="+mn-ea"/>
                <a:cs typeface=""/>
              </a:rPr>
              <a:t> </a:t>
            </a:r>
            <a:r>
              <a:rPr kumimoji="1" lang="ja-JP" altLang="en-US" sz="1600" dirty="0">
                <a:solidFill>
                  <a:srgbClr val="FF0000"/>
                </a:solidFill>
                <a:latin typeface="+mn-ea"/>
                <a:cs typeface=""/>
              </a:rPr>
              <a:t>令和</a:t>
            </a:r>
            <a:r>
              <a:rPr kumimoji="1" lang="ja-JP" altLang="en-US" sz="1700" dirty="0">
                <a:solidFill>
                  <a:srgbClr val="FF0000"/>
                </a:solidFill>
                <a:latin typeface="+mn-ea"/>
                <a:cs typeface=""/>
              </a:rPr>
              <a:t>２</a:t>
            </a:r>
            <a:r>
              <a:rPr lang="ja-JP" altLang="en-US" sz="1600" dirty="0">
                <a:solidFill>
                  <a:srgbClr val="FF0000"/>
                </a:solidFill>
                <a:latin typeface="+mn-ea"/>
                <a:cs typeface=""/>
              </a:rPr>
              <a:t>年</a:t>
            </a:r>
            <a:r>
              <a:rPr lang="ja-JP" altLang="en-US" sz="1700" dirty="0">
                <a:solidFill>
                  <a:srgbClr val="FF0000"/>
                </a:solidFill>
                <a:latin typeface="+mn-ea"/>
                <a:cs typeface=""/>
              </a:rPr>
              <a:t>１０</a:t>
            </a:r>
            <a:r>
              <a:rPr lang="ja-JP" altLang="en-US" sz="1600" dirty="0">
                <a:solidFill>
                  <a:srgbClr val="FF0000"/>
                </a:solidFill>
                <a:latin typeface="+mn-ea"/>
                <a:cs typeface=""/>
              </a:rPr>
              <a:t>月</a:t>
            </a:r>
            <a:r>
              <a:rPr lang="ja-JP" altLang="en-US" sz="1700" dirty="0">
                <a:solidFill>
                  <a:srgbClr val="FF0000"/>
                </a:solidFill>
                <a:latin typeface="+mn-ea"/>
                <a:cs typeface=""/>
              </a:rPr>
              <a:t>１６</a:t>
            </a:r>
            <a:r>
              <a:rPr lang="ja-JP" altLang="en-US" sz="1600" dirty="0">
                <a:solidFill>
                  <a:srgbClr val="FF0000"/>
                </a:solidFill>
                <a:latin typeface="+mn-ea"/>
                <a:cs typeface=""/>
              </a:rPr>
              <a:t>日（金）　</a:t>
            </a:r>
            <a:endParaRPr kumimoji="1" lang="ja-JP" altLang="en-US" sz="1600" dirty="0">
              <a:solidFill>
                <a:srgbClr val="FF0000"/>
              </a:solidFill>
              <a:latin typeface="+mn-ea"/>
              <a:cs typeface=""/>
            </a:endParaRPr>
          </a:p>
        </p:txBody>
      </p:sp>
      <p:sp>
        <p:nvSpPr>
          <p:cNvPr id="24" name="角丸四角形 23"/>
          <p:cNvSpPr/>
          <p:nvPr/>
        </p:nvSpPr>
        <p:spPr>
          <a:xfrm>
            <a:off x="444500" y="8669519"/>
            <a:ext cx="5994400" cy="909456"/>
          </a:xfrm>
          <a:prstGeom prst="round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72191" y="8750132"/>
            <a:ext cx="5704675" cy="784830"/>
          </a:xfrm>
          <a:prstGeom prst="rect">
            <a:avLst/>
          </a:prstGeom>
          <a:noFill/>
        </p:spPr>
        <p:txBody>
          <a:bodyPr wrap="square" rtlCol="0" anchor="b" anchorCtr="0">
            <a:spAutoFit/>
          </a:bodyPr>
          <a:lstStyle/>
          <a:p>
            <a:pPr algn="ctr">
              <a:lnSpc>
                <a:spcPts val="1000"/>
              </a:lnSpc>
              <a:spcAft>
                <a:spcPts val="1200"/>
              </a:spcAft>
            </a:pPr>
            <a:r>
              <a:rPr kumimoji="1" lang="ja-JP" altLang="en-US" sz="1200" dirty="0">
                <a:latin typeface="+mn-ea"/>
              </a:rPr>
              <a:t>問い合せ先　</a:t>
            </a:r>
            <a:r>
              <a:rPr kumimoji="1" lang="en-US" altLang="ja-JP" sz="1200" dirty="0">
                <a:latin typeface="+mn-ea"/>
              </a:rPr>
              <a:t> </a:t>
            </a:r>
            <a:r>
              <a:rPr kumimoji="1" lang="ja-JP" altLang="en-US" sz="1200" dirty="0">
                <a:latin typeface="+mn-ea"/>
              </a:rPr>
              <a:t>公益財団法人兵庫県健康財団阪神北支部（宝塚）　担当　原田（はらだ）</a:t>
            </a:r>
            <a:r>
              <a:rPr kumimoji="1" lang="en-US" altLang="ja-JP" sz="1200" dirty="0">
                <a:latin typeface="+mn-ea"/>
              </a:rPr>
              <a:t>  </a:t>
            </a:r>
            <a:endParaRPr lang="en-US" altLang="ja-JP" sz="1200" dirty="0">
              <a:latin typeface="+mn-ea"/>
            </a:endParaRPr>
          </a:p>
          <a:p>
            <a:pPr algn="ctr">
              <a:lnSpc>
                <a:spcPts val="1000"/>
              </a:lnSpc>
              <a:spcAft>
                <a:spcPts val="1200"/>
              </a:spcAft>
            </a:pPr>
            <a:r>
              <a:rPr kumimoji="1" lang="ja-JP" altLang="en-US" sz="1200" dirty="0">
                <a:latin typeface="+mn-ea"/>
              </a:rPr>
              <a:t>Ｔ</a:t>
            </a:r>
            <a:r>
              <a:rPr kumimoji="1" lang="en-US" altLang="ja-JP" sz="1200" dirty="0">
                <a:latin typeface="+mn-ea"/>
              </a:rPr>
              <a:t> </a:t>
            </a:r>
            <a:r>
              <a:rPr kumimoji="1" lang="ja-JP" altLang="en-US" sz="1200" dirty="0">
                <a:latin typeface="+mn-ea"/>
              </a:rPr>
              <a:t>Ｅ</a:t>
            </a:r>
            <a:r>
              <a:rPr kumimoji="1" lang="en-US" altLang="ja-JP" sz="1200" dirty="0">
                <a:latin typeface="+mn-ea"/>
              </a:rPr>
              <a:t> </a:t>
            </a:r>
            <a:r>
              <a:rPr kumimoji="1" lang="ja-JP" altLang="en-US" sz="1200" dirty="0">
                <a:latin typeface="+mn-ea"/>
              </a:rPr>
              <a:t>Ｌ</a:t>
            </a:r>
            <a:r>
              <a:rPr kumimoji="1" lang="en-US" altLang="ja-JP" sz="1200" dirty="0">
                <a:latin typeface="+mn-ea"/>
              </a:rPr>
              <a:t> </a:t>
            </a:r>
            <a:r>
              <a:rPr lang="ja-JP" altLang="en-US" sz="1200" dirty="0">
                <a:latin typeface="+mn-ea"/>
              </a:rPr>
              <a:t>　</a:t>
            </a:r>
            <a:r>
              <a:rPr kumimoji="1" lang="ja-JP" altLang="en-US" sz="1200" dirty="0">
                <a:latin typeface="+mn-ea"/>
              </a:rPr>
              <a:t>０</a:t>
            </a:r>
            <a:r>
              <a:rPr kumimoji="1" lang="en-US" altLang="ja-JP" sz="1200" dirty="0">
                <a:latin typeface="+mn-ea"/>
              </a:rPr>
              <a:t> </a:t>
            </a:r>
            <a:r>
              <a:rPr kumimoji="1" lang="ja-JP" altLang="en-US" sz="1200" dirty="0">
                <a:latin typeface="+mn-ea"/>
              </a:rPr>
              <a:t>７</a:t>
            </a:r>
            <a:r>
              <a:rPr kumimoji="1" lang="en-US" altLang="ja-JP" sz="1200" dirty="0">
                <a:latin typeface="+mn-ea"/>
              </a:rPr>
              <a:t> </a:t>
            </a:r>
            <a:r>
              <a:rPr kumimoji="1" lang="ja-JP" altLang="en-US" sz="1200" dirty="0">
                <a:latin typeface="+mn-ea"/>
              </a:rPr>
              <a:t>９</a:t>
            </a:r>
            <a:r>
              <a:rPr kumimoji="1" lang="en-US" altLang="ja-JP" sz="1200" dirty="0">
                <a:latin typeface="+mn-ea"/>
              </a:rPr>
              <a:t> </a:t>
            </a:r>
            <a:r>
              <a:rPr kumimoji="1" lang="ja-JP" altLang="en-US" sz="1200" dirty="0">
                <a:latin typeface="+mn-ea"/>
              </a:rPr>
              <a:t>７</a:t>
            </a:r>
            <a:r>
              <a:rPr kumimoji="1" lang="en-US" altLang="ja-JP" sz="1200" dirty="0">
                <a:latin typeface="+mn-ea"/>
              </a:rPr>
              <a:t> </a:t>
            </a:r>
            <a:r>
              <a:rPr kumimoji="1" lang="ja-JP" altLang="en-US" sz="1200" dirty="0">
                <a:latin typeface="+mn-ea"/>
              </a:rPr>
              <a:t>ー</a:t>
            </a:r>
            <a:r>
              <a:rPr kumimoji="1" lang="en-US" altLang="ja-JP" sz="1200" dirty="0">
                <a:latin typeface="+mn-ea"/>
              </a:rPr>
              <a:t> </a:t>
            </a:r>
            <a:r>
              <a:rPr kumimoji="1" lang="ja-JP" altLang="en-US" sz="1200" dirty="0">
                <a:latin typeface="+mn-ea"/>
              </a:rPr>
              <a:t>６</a:t>
            </a:r>
            <a:r>
              <a:rPr kumimoji="1" lang="en-US" altLang="ja-JP" sz="1200" dirty="0">
                <a:latin typeface="+mn-ea"/>
              </a:rPr>
              <a:t> </a:t>
            </a:r>
            <a:r>
              <a:rPr kumimoji="1" lang="ja-JP" altLang="en-US" sz="1200" dirty="0">
                <a:latin typeface="+mn-ea"/>
              </a:rPr>
              <a:t>２</a:t>
            </a:r>
            <a:r>
              <a:rPr kumimoji="1" lang="en-US" altLang="ja-JP" sz="1200" dirty="0">
                <a:latin typeface="+mn-ea"/>
              </a:rPr>
              <a:t> </a:t>
            </a:r>
            <a:r>
              <a:rPr kumimoji="1" lang="ja-JP" altLang="en-US" sz="1200" dirty="0">
                <a:latin typeface="+mn-ea"/>
              </a:rPr>
              <a:t>ー</a:t>
            </a:r>
            <a:r>
              <a:rPr kumimoji="1" lang="en-US" altLang="ja-JP" sz="1200" dirty="0">
                <a:latin typeface="+mn-ea"/>
              </a:rPr>
              <a:t> </a:t>
            </a:r>
            <a:r>
              <a:rPr kumimoji="1" lang="ja-JP" altLang="en-US" sz="1200" dirty="0">
                <a:latin typeface="+mn-ea"/>
              </a:rPr>
              <a:t>７</a:t>
            </a:r>
            <a:r>
              <a:rPr kumimoji="1" lang="en-US" altLang="ja-JP" sz="1200" dirty="0">
                <a:latin typeface="+mn-ea"/>
              </a:rPr>
              <a:t> </a:t>
            </a:r>
            <a:r>
              <a:rPr kumimoji="1" lang="ja-JP" altLang="en-US" sz="1200" dirty="0">
                <a:latin typeface="+mn-ea"/>
              </a:rPr>
              <a:t>３</a:t>
            </a:r>
            <a:r>
              <a:rPr kumimoji="1" lang="en-US" altLang="ja-JP" sz="1200" dirty="0">
                <a:latin typeface="+mn-ea"/>
              </a:rPr>
              <a:t> </a:t>
            </a:r>
            <a:r>
              <a:rPr kumimoji="1" lang="ja-JP" altLang="en-US" sz="1200" dirty="0">
                <a:latin typeface="+mn-ea"/>
              </a:rPr>
              <a:t>０</a:t>
            </a:r>
            <a:r>
              <a:rPr kumimoji="1" lang="en-US" altLang="ja-JP" sz="1200" dirty="0">
                <a:latin typeface="+mn-ea"/>
              </a:rPr>
              <a:t> </a:t>
            </a:r>
            <a:r>
              <a:rPr kumimoji="1" lang="ja-JP" altLang="en-US" sz="1200" dirty="0">
                <a:latin typeface="+mn-ea"/>
              </a:rPr>
              <a:t>８</a:t>
            </a:r>
            <a:r>
              <a:rPr lang="ja-JP" altLang="en-US" sz="1200" dirty="0">
                <a:latin typeface="+mn-ea"/>
              </a:rPr>
              <a:t>　　　　Ｆ</a:t>
            </a:r>
            <a:r>
              <a:rPr lang="en-US" altLang="ja-JP" sz="1200" dirty="0">
                <a:latin typeface="+mn-ea"/>
              </a:rPr>
              <a:t> </a:t>
            </a:r>
            <a:r>
              <a:rPr lang="ja-JP" altLang="en-US" sz="1200" dirty="0">
                <a:latin typeface="+mn-ea"/>
              </a:rPr>
              <a:t>Ａ</a:t>
            </a:r>
            <a:r>
              <a:rPr lang="en-US" altLang="ja-JP" sz="1200" dirty="0">
                <a:latin typeface="+mn-ea"/>
              </a:rPr>
              <a:t> </a:t>
            </a:r>
            <a:r>
              <a:rPr lang="ja-JP" altLang="en-US" sz="1200" dirty="0">
                <a:latin typeface="+mn-ea"/>
              </a:rPr>
              <a:t>Ｘ</a:t>
            </a:r>
            <a:r>
              <a:rPr lang="en-US" altLang="ja-JP" sz="1200" dirty="0">
                <a:latin typeface="+mn-ea"/>
              </a:rPr>
              <a:t> </a:t>
            </a:r>
            <a:r>
              <a:rPr lang="ja-JP" altLang="en-US" sz="1200" dirty="0">
                <a:latin typeface="+mn-ea"/>
              </a:rPr>
              <a:t>　０</a:t>
            </a:r>
            <a:r>
              <a:rPr lang="en-US" altLang="ja-JP" sz="1200" dirty="0">
                <a:latin typeface="+mn-ea"/>
              </a:rPr>
              <a:t> </a:t>
            </a:r>
            <a:r>
              <a:rPr lang="ja-JP" altLang="en-US" sz="1200" dirty="0">
                <a:latin typeface="+mn-ea"/>
              </a:rPr>
              <a:t>７</a:t>
            </a:r>
            <a:r>
              <a:rPr lang="en-US" altLang="ja-JP" sz="1200" dirty="0">
                <a:latin typeface="+mn-ea"/>
              </a:rPr>
              <a:t> </a:t>
            </a:r>
            <a:r>
              <a:rPr lang="ja-JP" altLang="en-US" sz="1200" dirty="0">
                <a:latin typeface="+mn-ea"/>
              </a:rPr>
              <a:t>９</a:t>
            </a:r>
            <a:r>
              <a:rPr lang="en-US" altLang="ja-JP" sz="1200" dirty="0">
                <a:latin typeface="+mn-ea"/>
              </a:rPr>
              <a:t> </a:t>
            </a:r>
            <a:r>
              <a:rPr lang="ja-JP" altLang="en-US" sz="1200" dirty="0">
                <a:latin typeface="+mn-ea"/>
              </a:rPr>
              <a:t>７</a:t>
            </a:r>
            <a:r>
              <a:rPr lang="en-US" altLang="ja-JP" sz="1200" dirty="0">
                <a:latin typeface="+mn-ea"/>
              </a:rPr>
              <a:t> </a:t>
            </a:r>
            <a:r>
              <a:rPr lang="ja-JP" altLang="en-US" sz="1200" dirty="0">
                <a:latin typeface="+mn-ea"/>
              </a:rPr>
              <a:t>ー</a:t>
            </a:r>
            <a:r>
              <a:rPr lang="en-US" altLang="ja-JP" sz="1200" dirty="0">
                <a:latin typeface="+mn-ea"/>
              </a:rPr>
              <a:t> </a:t>
            </a:r>
            <a:r>
              <a:rPr lang="ja-JP" altLang="en-US" sz="1200" dirty="0">
                <a:latin typeface="+mn-ea"/>
              </a:rPr>
              <a:t>６</a:t>
            </a:r>
            <a:r>
              <a:rPr lang="en-US" altLang="ja-JP" sz="1200" dirty="0">
                <a:latin typeface="+mn-ea"/>
              </a:rPr>
              <a:t> </a:t>
            </a:r>
            <a:r>
              <a:rPr lang="ja-JP" altLang="en-US" sz="1200" dirty="0">
                <a:latin typeface="+mn-ea"/>
              </a:rPr>
              <a:t>１</a:t>
            </a:r>
            <a:r>
              <a:rPr lang="en-US" altLang="ja-JP" sz="1200" dirty="0">
                <a:latin typeface="+mn-ea"/>
              </a:rPr>
              <a:t> </a:t>
            </a:r>
            <a:r>
              <a:rPr lang="ja-JP" altLang="en-US" sz="1200" dirty="0">
                <a:latin typeface="+mn-ea"/>
              </a:rPr>
              <a:t>ー</a:t>
            </a:r>
            <a:r>
              <a:rPr lang="en-US" altLang="ja-JP" sz="1200" dirty="0">
                <a:latin typeface="+mn-ea"/>
              </a:rPr>
              <a:t> </a:t>
            </a:r>
            <a:r>
              <a:rPr lang="ja-JP" altLang="en-US" sz="1200" dirty="0">
                <a:latin typeface="+mn-ea"/>
              </a:rPr>
              <a:t>５</a:t>
            </a:r>
            <a:r>
              <a:rPr lang="en-US" altLang="ja-JP" sz="1200" dirty="0">
                <a:latin typeface="+mn-ea"/>
              </a:rPr>
              <a:t> </a:t>
            </a:r>
            <a:r>
              <a:rPr lang="ja-JP" altLang="en-US" sz="1200" dirty="0">
                <a:latin typeface="+mn-ea"/>
              </a:rPr>
              <a:t>１</a:t>
            </a:r>
            <a:r>
              <a:rPr lang="en-US" altLang="ja-JP" sz="1200" dirty="0">
                <a:latin typeface="+mn-ea"/>
              </a:rPr>
              <a:t> </a:t>
            </a:r>
            <a:r>
              <a:rPr lang="ja-JP" altLang="en-US" sz="1200" dirty="0">
                <a:latin typeface="+mn-ea"/>
              </a:rPr>
              <a:t>８</a:t>
            </a:r>
            <a:r>
              <a:rPr lang="en-US" altLang="ja-JP" sz="1200" dirty="0">
                <a:latin typeface="+mn-ea"/>
              </a:rPr>
              <a:t> </a:t>
            </a:r>
            <a:r>
              <a:rPr lang="ja-JP" altLang="en-US" sz="1200" dirty="0">
                <a:latin typeface="+mn-ea"/>
              </a:rPr>
              <a:t>８</a:t>
            </a:r>
            <a:endParaRPr lang="en-US" altLang="ja-JP" sz="1200" dirty="0">
              <a:latin typeface="+mn-ea"/>
            </a:endParaRPr>
          </a:p>
          <a:p>
            <a:pPr algn="ctr">
              <a:lnSpc>
                <a:spcPts val="1000"/>
              </a:lnSpc>
              <a:spcAft>
                <a:spcPts val="1200"/>
              </a:spcAft>
            </a:pPr>
            <a:r>
              <a:rPr lang="en-US" altLang="ja-JP" sz="1400" spc="100" dirty="0">
                <a:latin typeface="+mn-ea"/>
              </a:rPr>
              <a:t>E-mail</a:t>
            </a:r>
            <a:r>
              <a:rPr lang="ja-JP" altLang="en-US" sz="1400" spc="100" dirty="0">
                <a:latin typeface="+mn-ea"/>
              </a:rPr>
              <a:t>　</a:t>
            </a:r>
            <a:r>
              <a:rPr lang="en-US" altLang="ja-JP" sz="1400" spc="100" dirty="0" err="1">
                <a:latin typeface="+mn-ea"/>
              </a:rPr>
              <a:t>hanshinkita@kenkozaidan.or.jp</a:t>
            </a:r>
            <a:endParaRPr lang="en-US" altLang="ja-JP" sz="1400" spc="100" dirty="0">
              <a:latin typeface="+mn-ea"/>
            </a:endParaRPr>
          </a:p>
        </p:txBody>
      </p:sp>
      <p:sp>
        <p:nvSpPr>
          <p:cNvPr id="26" name="テキスト ボックス 25"/>
          <p:cNvSpPr txBox="1"/>
          <p:nvPr/>
        </p:nvSpPr>
        <p:spPr>
          <a:xfrm>
            <a:off x="374622" y="6212072"/>
            <a:ext cx="6227374" cy="2462213"/>
          </a:xfrm>
          <a:prstGeom prst="rect">
            <a:avLst/>
          </a:prstGeom>
          <a:noFill/>
        </p:spPr>
        <p:txBody>
          <a:bodyPr wrap="square" rtlCol="0">
            <a:spAutoFit/>
          </a:bodyPr>
          <a:lstStyle/>
          <a:p>
            <a:r>
              <a:rPr kumimoji="1" lang="ja-JP" altLang="en-US" sz="1100" dirty="0">
                <a:latin typeface="ヒラギノ丸ゴ Pro W4"/>
                <a:ea typeface="ヒラギノ丸ゴ Pro W4"/>
                <a:cs typeface="ヒラギノ丸ゴ Pro W4"/>
              </a:rPr>
              <a:t>申し込みは裏面の参加連絡表を</a:t>
            </a:r>
            <a:r>
              <a:rPr lang="ja-JP" altLang="en-US" sz="1100" dirty="0">
                <a:latin typeface="ヒラギノ丸ゴ Pro W4"/>
                <a:ea typeface="ヒラギノ丸ゴ Pro W4"/>
                <a:cs typeface="ヒラギノ丸ゴ Pro W4"/>
              </a:rPr>
              <a:t>ＦＡＸ</a:t>
            </a:r>
            <a:r>
              <a:rPr kumimoji="1" lang="ja-JP" altLang="en-US" sz="1100" dirty="0">
                <a:latin typeface="ヒラギノ丸ゴ Pro W4"/>
                <a:ea typeface="ヒラギノ丸ゴ Pro W4"/>
                <a:cs typeface="ヒラギノ丸ゴ Pro W4"/>
              </a:rPr>
              <a:t>（またはお電話）でお申し込みください。</a:t>
            </a:r>
            <a:endParaRPr kumimoji="1" lang="en-US" altLang="ja-JP" sz="1100" dirty="0">
              <a:latin typeface="ヒラギノ丸ゴ Pro W4"/>
              <a:ea typeface="ヒラギノ丸ゴ Pro W4"/>
              <a:cs typeface="ヒラギノ丸ゴ Pro W4"/>
            </a:endParaRPr>
          </a:p>
          <a:p>
            <a:r>
              <a:rPr kumimoji="1" lang="ja-JP" altLang="en-US" sz="1100" dirty="0">
                <a:latin typeface="ヒラギノ丸ゴ Pro W4"/>
                <a:ea typeface="ヒラギノ丸ゴ Pro W4"/>
                <a:cs typeface="ヒラギノ丸ゴ Pro W4"/>
              </a:rPr>
              <a:t>天候等で</a:t>
            </a:r>
            <a:r>
              <a:rPr lang="ja-JP" altLang="en-US" sz="1100" dirty="0">
                <a:latin typeface="ヒラギノ丸ゴ Pro W4"/>
                <a:ea typeface="ヒラギノ丸ゴ Pro W4"/>
                <a:cs typeface="ヒラギノ丸ゴ Pro W4"/>
              </a:rPr>
              <a:t>急な中止、新型コロナウィルス感染症の影響による中止の場合はご連絡させていただきます。</a:t>
            </a:r>
            <a:endParaRPr lang="en-US" altLang="ja-JP" sz="1100" dirty="0">
              <a:latin typeface="ヒラギノ丸ゴ Pro W4"/>
              <a:ea typeface="ヒラギノ丸ゴ Pro W4"/>
              <a:cs typeface="ヒラギノ丸ゴ Pro W4"/>
            </a:endParaRPr>
          </a:p>
          <a:p>
            <a:endParaRPr kumimoji="1"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a:t>
            </a:r>
            <a:r>
              <a:rPr kumimoji="1" lang="ja-JP" altLang="en-US" sz="1100" dirty="0">
                <a:latin typeface="ヒラギノ丸ゴ Pro W4"/>
                <a:ea typeface="ヒラギノ丸ゴ Pro W4"/>
                <a:cs typeface="ヒラギノ丸ゴ Pro W4"/>
              </a:rPr>
              <a:t>新型コロナウィルス感染防止対策にご協力ください＞</a:t>
            </a:r>
            <a:endParaRPr kumimoji="1"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・研修会当日の朝、検温をお願いします。発熱（</a:t>
            </a:r>
            <a:r>
              <a:rPr lang="en-US" altLang="ja-JP" sz="1100" dirty="0">
                <a:latin typeface="ヒラギノ丸ゴ Pro W4"/>
                <a:ea typeface="ヒラギノ丸ゴ Pro W4"/>
                <a:cs typeface="ヒラギノ丸ゴ Pro W4"/>
              </a:rPr>
              <a:t>37</a:t>
            </a:r>
            <a:r>
              <a:rPr lang="ja-JP" altLang="en-US" sz="1100" dirty="0">
                <a:latin typeface="ヒラギノ丸ゴ Pro W4"/>
                <a:ea typeface="ヒラギノ丸ゴ Pro W4"/>
                <a:cs typeface="ヒラギノ丸ゴ Pro W4"/>
              </a:rPr>
              <a:t>度以上）など体調が悪い方の参加はご遠慮</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　ください。</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・会場へお越しの際は必ずマスクの着用をお願いします。また、受付にて手指のアルコール</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　消毒にご協力ください。</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・研修会場では会話は控えめに、研修会の前後等１５分以上の立ち話等はご遠慮ください。</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・研修は、窓を開放しての実施もしくは空調中でも３０分に１回、換気を行います。</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・研修会後２日以内に発熱があった場合は速やかに下記までご連絡をお願いします。</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　万一、新型コロナウィルス感染症に罹患したことが判明（ＰＣＲ検査陽性など）した場合は、</a:t>
            </a:r>
            <a:endParaRPr lang="en-US" altLang="ja-JP" sz="1100" dirty="0">
              <a:latin typeface="ヒラギノ丸ゴ Pro W4"/>
              <a:ea typeface="ヒラギノ丸ゴ Pro W4"/>
              <a:cs typeface="ヒラギノ丸ゴ Pro W4"/>
            </a:endParaRPr>
          </a:p>
          <a:p>
            <a:r>
              <a:rPr lang="ja-JP" altLang="en-US" sz="1100" dirty="0">
                <a:latin typeface="ヒラギノ丸ゴ Pro W4"/>
                <a:ea typeface="ヒラギノ丸ゴ Pro W4"/>
                <a:cs typeface="ヒラギノ丸ゴ Pro W4"/>
              </a:rPr>
              <a:t>　参加者に個人情報を開示せずに情報提供し、自己による健康観察を依頼します。</a:t>
            </a:r>
            <a:endParaRPr lang="en-US" altLang="ja-JP" sz="1100" dirty="0">
              <a:latin typeface="ヒラギノ丸ゴ Pro W4"/>
              <a:ea typeface="ヒラギノ丸ゴ Pro W4"/>
              <a:cs typeface="ヒラギノ丸ゴ Pro W4"/>
            </a:endParaRPr>
          </a:p>
        </p:txBody>
      </p:sp>
      <p:sp>
        <p:nvSpPr>
          <p:cNvPr id="27" name="テキスト ボックス 26"/>
          <p:cNvSpPr txBox="1"/>
          <p:nvPr/>
        </p:nvSpPr>
        <p:spPr>
          <a:xfrm>
            <a:off x="411712" y="2631748"/>
            <a:ext cx="1653017" cy="230832"/>
          </a:xfrm>
          <a:prstGeom prst="rect">
            <a:avLst/>
          </a:prstGeom>
          <a:solidFill>
            <a:schemeClr val="accent3">
              <a:lumMod val="60000"/>
              <a:lumOff val="40000"/>
            </a:schemeClr>
          </a:solidFill>
        </p:spPr>
        <p:txBody>
          <a:bodyPr wrap="none" rtlCol="0">
            <a:spAutoFit/>
          </a:bodyPr>
          <a:lstStyle/>
          <a:p>
            <a:r>
              <a:rPr lang="ja-JP" altLang="en-US" sz="900" dirty="0"/>
              <a:t>健康体操　</a:t>
            </a:r>
            <a:r>
              <a:rPr lang="ja-JP" altLang="en-US" sz="900" dirty="0">
                <a:latin typeface="+mn-ea"/>
              </a:rPr>
              <a:t>１４：０５ ～</a:t>
            </a:r>
            <a:r>
              <a:rPr lang="en-US" altLang="ja-JP" sz="900" dirty="0">
                <a:latin typeface="+mn-ea"/>
              </a:rPr>
              <a:t> </a:t>
            </a:r>
            <a:r>
              <a:rPr lang="ja-JP" altLang="en-US" sz="900" dirty="0">
                <a:latin typeface="+mn-ea"/>
              </a:rPr>
              <a:t>１４：２５</a:t>
            </a:r>
            <a:endParaRPr kumimoji="1" lang="en-US" altLang="ja-JP" sz="900" dirty="0">
              <a:latin typeface="+mn-ea"/>
            </a:endParaRPr>
          </a:p>
        </p:txBody>
      </p:sp>
      <p:pic>
        <p:nvPicPr>
          <p:cNvPr id="1026" name="Picture 2" descr="健康ひょうご21県民運動">
            <a:extLst>
              <a:ext uri="{FF2B5EF4-FFF2-40B4-BE49-F238E27FC236}">
                <a16:creationId xmlns:a16="http://schemas.microsoft.com/office/drawing/2014/main" id="{EB75C06A-E96E-4717-9160-B04B5DA54A24}"/>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014450" y="305673"/>
            <a:ext cx="1385637" cy="369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a:extLst>
              <a:ext uri="{FF2B5EF4-FFF2-40B4-BE49-F238E27FC236}">
                <a16:creationId xmlns:a16="http://schemas.microsoft.com/office/drawing/2014/main" id="{D450F0A4-AA18-405C-9F52-26029719CC56}"/>
              </a:ext>
            </a:extLst>
          </p:cNvPr>
          <p:cNvSpPr txBox="1"/>
          <p:nvPr/>
        </p:nvSpPr>
        <p:spPr>
          <a:xfrm>
            <a:off x="4368898" y="3031303"/>
            <a:ext cx="473206" cy="184666"/>
          </a:xfrm>
          <a:prstGeom prst="rect">
            <a:avLst/>
          </a:prstGeom>
          <a:noFill/>
        </p:spPr>
        <p:txBody>
          <a:bodyPr wrap="none" rtlCol="0">
            <a:spAutoFit/>
          </a:bodyPr>
          <a:lstStyle/>
          <a:p>
            <a:r>
              <a:rPr lang="ja-JP" altLang="en-US" sz="600" dirty="0"/>
              <a:t>かめさわ</a:t>
            </a:r>
            <a:endParaRPr kumimoji="1" lang="ja-JP" altLang="en-US" sz="600" dirty="0"/>
          </a:p>
        </p:txBody>
      </p:sp>
      <p:sp>
        <p:nvSpPr>
          <p:cNvPr id="30" name="テキスト ボックス 29">
            <a:extLst>
              <a:ext uri="{FF2B5EF4-FFF2-40B4-BE49-F238E27FC236}">
                <a16:creationId xmlns:a16="http://schemas.microsoft.com/office/drawing/2014/main" id="{A4505DE7-A2A4-4F24-A28D-2A32A2DD324F}"/>
              </a:ext>
            </a:extLst>
          </p:cNvPr>
          <p:cNvSpPr txBox="1"/>
          <p:nvPr/>
        </p:nvSpPr>
        <p:spPr>
          <a:xfrm>
            <a:off x="4758296" y="3031303"/>
            <a:ext cx="447558" cy="184666"/>
          </a:xfrm>
          <a:prstGeom prst="rect">
            <a:avLst/>
          </a:prstGeom>
          <a:noFill/>
        </p:spPr>
        <p:txBody>
          <a:bodyPr wrap="none" rtlCol="0">
            <a:spAutoFit/>
          </a:bodyPr>
          <a:lstStyle/>
          <a:p>
            <a:r>
              <a:rPr kumimoji="1" lang="ja-JP" altLang="en-US" sz="600" dirty="0"/>
              <a:t>てつろう</a:t>
            </a:r>
          </a:p>
        </p:txBody>
      </p:sp>
      <p:sp>
        <p:nvSpPr>
          <p:cNvPr id="33" name="テキスト ボックス 32">
            <a:extLst>
              <a:ext uri="{FF2B5EF4-FFF2-40B4-BE49-F238E27FC236}">
                <a16:creationId xmlns:a16="http://schemas.microsoft.com/office/drawing/2014/main" id="{8633DFCF-C63C-4070-A2DF-200D896D3DA9}"/>
              </a:ext>
            </a:extLst>
          </p:cNvPr>
          <p:cNvSpPr txBox="1"/>
          <p:nvPr/>
        </p:nvSpPr>
        <p:spPr>
          <a:xfrm>
            <a:off x="3705733" y="5752651"/>
            <a:ext cx="1798612" cy="415498"/>
          </a:xfrm>
          <a:prstGeom prst="rect">
            <a:avLst/>
          </a:prstGeom>
          <a:noFill/>
        </p:spPr>
        <p:txBody>
          <a:bodyPr wrap="square" rtlCol="0">
            <a:spAutoFit/>
          </a:bodyPr>
          <a:lstStyle/>
          <a:p>
            <a:r>
              <a:rPr lang="en-US" altLang="ja-JP" sz="1050" dirty="0">
                <a:solidFill>
                  <a:srgbClr val="FF0000"/>
                </a:solidFill>
                <a:latin typeface="+mn-ea"/>
                <a:cs typeface=""/>
              </a:rPr>
              <a:t>※</a:t>
            </a:r>
            <a:r>
              <a:rPr lang="ja-JP" altLang="en-US" sz="1050" dirty="0">
                <a:solidFill>
                  <a:srgbClr val="FF0000"/>
                </a:solidFill>
                <a:latin typeface="+mn-ea"/>
                <a:cs typeface=""/>
              </a:rPr>
              <a:t>応募者多数の場合は</a:t>
            </a:r>
            <a:endParaRPr lang="en-US" altLang="ja-JP" sz="1050" dirty="0">
              <a:solidFill>
                <a:srgbClr val="FF0000"/>
              </a:solidFill>
              <a:latin typeface="+mn-ea"/>
              <a:cs typeface=""/>
            </a:endParaRPr>
          </a:p>
          <a:p>
            <a:r>
              <a:rPr lang="ja-JP" altLang="en-US" sz="1050" dirty="0">
                <a:solidFill>
                  <a:srgbClr val="FF0000"/>
                </a:solidFill>
                <a:latin typeface="+mn-ea"/>
                <a:cs typeface=""/>
              </a:rPr>
              <a:t>先着順とさせていただきます</a:t>
            </a:r>
            <a:endParaRPr kumimoji="1" lang="ja-JP" altLang="en-US" sz="1050" dirty="0">
              <a:solidFill>
                <a:srgbClr val="FF0000"/>
              </a:solidFill>
              <a:latin typeface="+mn-ea"/>
              <a:cs typeface=""/>
            </a:endParaRPr>
          </a:p>
        </p:txBody>
      </p:sp>
      <p:sp>
        <p:nvSpPr>
          <p:cNvPr id="37" name="テキスト ボックス 36">
            <a:extLst>
              <a:ext uri="{FF2B5EF4-FFF2-40B4-BE49-F238E27FC236}">
                <a16:creationId xmlns:a16="http://schemas.microsoft.com/office/drawing/2014/main" id="{1B8DCCDA-3BA0-48F8-91C0-8C428FF4E019}"/>
              </a:ext>
            </a:extLst>
          </p:cNvPr>
          <p:cNvSpPr txBox="1"/>
          <p:nvPr/>
        </p:nvSpPr>
        <p:spPr>
          <a:xfrm>
            <a:off x="5514978" y="5703375"/>
            <a:ext cx="1033211" cy="477054"/>
          </a:xfrm>
          <a:prstGeom prst="rect">
            <a:avLst/>
          </a:prstGeom>
          <a:noFill/>
        </p:spPr>
        <p:txBody>
          <a:bodyPr wrap="square" rtlCol="0">
            <a:spAutoFit/>
          </a:bodyPr>
          <a:lstStyle/>
          <a:p>
            <a:pPr algn="ctr"/>
            <a:r>
              <a:rPr kumimoji="1" lang="ja-JP" altLang="en-US" sz="1200" dirty="0">
                <a:latin typeface="HG丸ｺﾞｼｯｸM-PRO" panose="020F0600000000000000" pitchFamily="50" charset="-128"/>
                <a:ea typeface="HG丸ｺﾞｼｯｸM-PRO" panose="020F0600000000000000" pitchFamily="50" charset="-128"/>
              </a:rPr>
              <a:t>定員</a:t>
            </a:r>
            <a:r>
              <a:rPr lang="en-US" altLang="ja-JP" sz="1300" b="1" dirty="0">
                <a:latin typeface="HG丸ｺﾞｼｯｸM-PRO" panose="020F0600000000000000" pitchFamily="50" charset="-128"/>
                <a:ea typeface="HG丸ｺﾞｼｯｸM-PRO" panose="020F0600000000000000" pitchFamily="50" charset="-128"/>
              </a:rPr>
              <a:t>6</a:t>
            </a:r>
            <a:r>
              <a:rPr kumimoji="1" lang="ja-JP" altLang="en-US" sz="1300" b="1" dirty="0">
                <a:latin typeface="HG丸ｺﾞｼｯｸM-PRO" panose="020F0600000000000000" pitchFamily="50" charset="-128"/>
                <a:ea typeface="HG丸ｺﾞｼｯｸM-PRO" panose="020F0600000000000000" pitchFamily="50" charset="-128"/>
              </a:rPr>
              <a:t>０</a:t>
            </a:r>
            <a:r>
              <a:rPr kumimoji="1" lang="ja-JP" altLang="en-US" sz="1200" dirty="0">
                <a:latin typeface="HG丸ｺﾞｼｯｸM-PRO" panose="020F0600000000000000" pitchFamily="50" charset="-128"/>
                <a:ea typeface="HG丸ｺﾞｼｯｸM-PRO" panose="020F0600000000000000" pitchFamily="50" charset="-128"/>
              </a:rPr>
              <a:t>名</a:t>
            </a:r>
            <a:endParaRPr kumimoji="1" lang="en-US" altLang="ja-JP" sz="1200" dirty="0">
              <a:latin typeface="HG丸ｺﾞｼｯｸM-PRO" panose="020F0600000000000000" pitchFamily="50" charset="-128"/>
              <a:ea typeface="HG丸ｺﾞｼｯｸM-PRO" panose="020F0600000000000000" pitchFamily="50" charset="-128"/>
            </a:endParaRPr>
          </a:p>
          <a:p>
            <a:pPr algn="ctr"/>
            <a:r>
              <a:rPr kumimoji="1" lang="ja-JP" altLang="en-US" sz="1200" dirty="0">
                <a:latin typeface="HG丸ｺﾞｼｯｸM-PRO" panose="020F0600000000000000" pitchFamily="50" charset="-128"/>
                <a:ea typeface="HG丸ｺﾞｼｯｸM-PRO" panose="020F0600000000000000" pitchFamily="50" charset="-128"/>
              </a:rPr>
              <a:t>参加料無料</a:t>
            </a:r>
          </a:p>
        </p:txBody>
      </p:sp>
      <p:pic>
        <p:nvPicPr>
          <p:cNvPr id="3" name="図 2">
            <a:extLst>
              <a:ext uri="{FF2B5EF4-FFF2-40B4-BE49-F238E27FC236}">
                <a16:creationId xmlns:a16="http://schemas.microsoft.com/office/drawing/2014/main" id="{D239EA3F-E392-4E18-AD0D-D51D94FC70C6}"/>
              </a:ext>
            </a:extLst>
          </p:cNvPr>
          <p:cNvPicPr>
            <a:picLocks noChangeAspect="1"/>
          </p:cNvPicPr>
          <p:nvPr/>
        </p:nvPicPr>
        <p:blipFill>
          <a:blip r:embed="rId4"/>
          <a:stretch>
            <a:fillRect/>
          </a:stretch>
        </p:blipFill>
        <p:spPr>
          <a:xfrm>
            <a:off x="5084695" y="3664192"/>
            <a:ext cx="1444443" cy="2022905"/>
          </a:xfrm>
          <a:prstGeom prst="rect">
            <a:avLst/>
          </a:prstGeom>
          <a:effectLst>
            <a:softEdge rad="63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78000" y="391263"/>
            <a:ext cx="3272651" cy="446276"/>
          </a:xfrm>
          <a:prstGeom prst="rect">
            <a:avLst/>
          </a:prstGeom>
          <a:noFill/>
        </p:spPr>
        <p:txBody>
          <a:bodyPr wrap="none" rtlCol="0">
            <a:spAutoFit/>
          </a:bodyPr>
          <a:lstStyle/>
          <a:p>
            <a:pPr algn="ctr"/>
            <a:r>
              <a:rPr kumimoji="1" lang="ja-JP" altLang="en-US" sz="1100" dirty="0"/>
              <a:t>健康ひょうご２１県民運動推進員・８０２０運動推進員</a:t>
            </a:r>
            <a:endParaRPr kumimoji="1" lang="en-US" altLang="ja-JP" sz="1100" dirty="0"/>
          </a:p>
          <a:p>
            <a:pPr algn="ctr"/>
            <a:r>
              <a:rPr lang="ja-JP" altLang="en-US" sz="1200" dirty="0"/>
              <a:t>フ</a:t>
            </a:r>
            <a:r>
              <a:rPr lang="en-US" altLang="ja-JP" sz="1200" dirty="0"/>
              <a:t> </a:t>
            </a:r>
            <a:r>
              <a:rPr lang="ja-JP" altLang="en-US" sz="1200" dirty="0"/>
              <a:t>ォ</a:t>
            </a:r>
            <a:r>
              <a:rPr lang="en-US" altLang="ja-JP" sz="1200" dirty="0"/>
              <a:t> </a:t>
            </a:r>
            <a:r>
              <a:rPr lang="ja-JP" altLang="en-US" sz="1200" dirty="0"/>
              <a:t>ロ</a:t>
            </a:r>
            <a:r>
              <a:rPr lang="en-US" altLang="ja-JP" sz="1200" dirty="0"/>
              <a:t> </a:t>
            </a:r>
            <a:r>
              <a:rPr lang="ja-JP" altLang="en-US" sz="1200" dirty="0"/>
              <a:t>ー</a:t>
            </a:r>
            <a:r>
              <a:rPr lang="en-US" altLang="ja-JP" sz="1200" dirty="0"/>
              <a:t> </a:t>
            </a:r>
            <a:r>
              <a:rPr lang="ja-JP" altLang="en-US" sz="1200" dirty="0"/>
              <a:t>ア</a:t>
            </a:r>
            <a:r>
              <a:rPr lang="en-US" altLang="ja-JP" sz="1200" dirty="0"/>
              <a:t> </a:t>
            </a:r>
            <a:r>
              <a:rPr lang="ja-JP" altLang="en-US" sz="1200" dirty="0"/>
              <a:t>ッ</a:t>
            </a:r>
            <a:r>
              <a:rPr lang="en-US" altLang="ja-JP" sz="1200" dirty="0"/>
              <a:t> </a:t>
            </a:r>
            <a:r>
              <a:rPr lang="ja-JP" altLang="en-US" sz="1200" dirty="0"/>
              <a:t>プ</a:t>
            </a:r>
            <a:r>
              <a:rPr lang="en-US" altLang="ja-JP" sz="1200" dirty="0"/>
              <a:t> </a:t>
            </a:r>
            <a:r>
              <a:rPr lang="ja-JP" altLang="en-US" sz="1200" dirty="0"/>
              <a:t>研</a:t>
            </a:r>
            <a:r>
              <a:rPr lang="en-US" altLang="ja-JP" sz="1200" dirty="0"/>
              <a:t> </a:t>
            </a:r>
            <a:r>
              <a:rPr lang="ja-JP" altLang="en-US" sz="1200" dirty="0"/>
              <a:t>修</a:t>
            </a:r>
            <a:r>
              <a:rPr lang="en-US" altLang="ja-JP" sz="1200" dirty="0"/>
              <a:t> </a:t>
            </a:r>
            <a:r>
              <a:rPr lang="ja-JP" altLang="en-US" sz="1200" dirty="0"/>
              <a:t>会</a:t>
            </a:r>
            <a:r>
              <a:rPr lang="en-US" altLang="ja-JP" sz="1200" dirty="0"/>
              <a:t> </a:t>
            </a:r>
            <a:r>
              <a:rPr lang="ja-JP" altLang="en-US" sz="1200" dirty="0"/>
              <a:t>参</a:t>
            </a:r>
            <a:r>
              <a:rPr lang="en-US" altLang="ja-JP" sz="1200" dirty="0"/>
              <a:t> </a:t>
            </a:r>
            <a:r>
              <a:rPr lang="ja-JP" altLang="en-US" sz="1200" dirty="0"/>
              <a:t>加</a:t>
            </a:r>
            <a:r>
              <a:rPr lang="en-US" altLang="ja-JP" sz="1200" dirty="0"/>
              <a:t> </a:t>
            </a:r>
            <a:r>
              <a:rPr lang="ja-JP" altLang="en-US" sz="1200" dirty="0"/>
              <a:t>連</a:t>
            </a:r>
            <a:r>
              <a:rPr lang="en-US" altLang="ja-JP" sz="1200" dirty="0"/>
              <a:t> </a:t>
            </a:r>
            <a:r>
              <a:rPr lang="ja-JP" altLang="en-US" sz="1200" dirty="0"/>
              <a:t>絡</a:t>
            </a:r>
            <a:r>
              <a:rPr lang="en-US" altLang="ja-JP" sz="1200" dirty="0"/>
              <a:t> </a:t>
            </a:r>
            <a:r>
              <a:rPr lang="ja-JP" altLang="en-US" sz="1200" dirty="0"/>
              <a:t>票</a:t>
            </a:r>
            <a:endParaRPr kumimoji="1" lang="ja-JP" altLang="en-US" sz="1200" dirty="0"/>
          </a:p>
        </p:txBody>
      </p:sp>
      <p:sp>
        <p:nvSpPr>
          <p:cNvPr id="5" name="角丸四角形 4"/>
          <p:cNvSpPr/>
          <p:nvPr/>
        </p:nvSpPr>
        <p:spPr>
          <a:xfrm>
            <a:off x="812800" y="821852"/>
            <a:ext cx="5207000" cy="856506"/>
          </a:xfrm>
          <a:prstGeom prst="roundRect">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82357" y="885054"/>
            <a:ext cx="4852610" cy="738664"/>
          </a:xfrm>
          <a:prstGeom prst="rect">
            <a:avLst/>
          </a:prstGeom>
          <a:noFill/>
        </p:spPr>
        <p:txBody>
          <a:bodyPr wrap="none" rtlCol="0">
            <a:spAutoFit/>
          </a:bodyPr>
          <a:lstStyle/>
          <a:p>
            <a:pPr algn="ctr">
              <a:spcAft>
                <a:spcPts val="1200"/>
              </a:spcAft>
            </a:pPr>
            <a:r>
              <a:rPr lang="ja-JP" altLang="en-US" b="1" dirty="0">
                <a:latin typeface="+mn-ea"/>
              </a:rPr>
              <a:t>Ｆ</a:t>
            </a:r>
            <a:r>
              <a:rPr lang="en-US" altLang="ja-JP" b="1" dirty="0">
                <a:latin typeface="+mn-ea"/>
              </a:rPr>
              <a:t> </a:t>
            </a:r>
            <a:r>
              <a:rPr lang="ja-JP" altLang="en-US" b="1" dirty="0">
                <a:latin typeface="+mn-ea"/>
              </a:rPr>
              <a:t>Ａ</a:t>
            </a:r>
            <a:r>
              <a:rPr lang="en-US" altLang="ja-JP" b="1" dirty="0">
                <a:latin typeface="+mn-ea"/>
              </a:rPr>
              <a:t> </a:t>
            </a:r>
            <a:r>
              <a:rPr lang="ja-JP" altLang="en-US" b="1" dirty="0">
                <a:latin typeface="+mn-ea"/>
              </a:rPr>
              <a:t>Ｘ</a:t>
            </a:r>
            <a:r>
              <a:rPr lang="en-US" altLang="ja-JP" b="1" dirty="0">
                <a:latin typeface="+mn-ea"/>
              </a:rPr>
              <a:t> </a:t>
            </a:r>
            <a:r>
              <a:rPr lang="ja-JP" altLang="en-US" b="1" dirty="0">
                <a:latin typeface="+mn-ea"/>
              </a:rPr>
              <a:t>番号　０</a:t>
            </a:r>
            <a:r>
              <a:rPr lang="en-US" altLang="ja-JP" b="1" dirty="0">
                <a:latin typeface="+mn-ea"/>
              </a:rPr>
              <a:t> </a:t>
            </a:r>
            <a:r>
              <a:rPr lang="ja-JP" altLang="en-US" b="1" dirty="0">
                <a:latin typeface="+mn-ea"/>
              </a:rPr>
              <a:t>７</a:t>
            </a:r>
            <a:r>
              <a:rPr lang="en-US" altLang="ja-JP" b="1" dirty="0">
                <a:latin typeface="+mn-ea"/>
              </a:rPr>
              <a:t> </a:t>
            </a:r>
            <a:r>
              <a:rPr lang="ja-JP" altLang="en-US" b="1" dirty="0">
                <a:latin typeface="+mn-ea"/>
              </a:rPr>
              <a:t>９</a:t>
            </a:r>
            <a:r>
              <a:rPr lang="en-US" altLang="ja-JP" b="1" dirty="0">
                <a:latin typeface="+mn-ea"/>
              </a:rPr>
              <a:t> </a:t>
            </a:r>
            <a:r>
              <a:rPr lang="ja-JP" altLang="en-US" b="1" dirty="0">
                <a:latin typeface="+mn-ea"/>
              </a:rPr>
              <a:t>７</a:t>
            </a:r>
            <a:r>
              <a:rPr lang="en-US" altLang="ja-JP" b="1" dirty="0">
                <a:latin typeface="+mn-ea"/>
              </a:rPr>
              <a:t> </a:t>
            </a:r>
            <a:r>
              <a:rPr lang="ja-JP" altLang="en-US" b="1" dirty="0">
                <a:latin typeface="+mn-ea"/>
              </a:rPr>
              <a:t>ー</a:t>
            </a:r>
            <a:r>
              <a:rPr lang="en-US" altLang="ja-JP" b="1" dirty="0">
                <a:latin typeface="+mn-ea"/>
              </a:rPr>
              <a:t> </a:t>
            </a:r>
            <a:r>
              <a:rPr lang="ja-JP" altLang="en-US" b="1" dirty="0">
                <a:latin typeface="+mn-ea"/>
              </a:rPr>
              <a:t>６</a:t>
            </a:r>
            <a:r>
              <a:rPr lang="en-US" altLang="ja-JP" b="1" dirty="0">
                <a:latin typeface="+mn-ea"/>
              </a:rPr>
              <a:t> </a:t>
            </a:r>
            <a:r>
              <a:rPr lang="ja-JP" altLang="en-US" b="1" dirty="0">
                <a:latin typeface="+mn-ea"/>
              </a:rPr>
              <a:t>１</a:t>
            </a:r>
            <a:r>
              <a:rPr lang="en-US" altLang="ja-JP" b="1" dirty="0">
                <a:latin typeface="+mn-ea"/>
              </a:rPr>
              <a:t> </a:t>
            </a:r>
            <a:r>
              <a:rPr lang="ja-JP" altLang="en-US" b="1" dirty="0">
                <a:latin typeface="+mn-ea"/>
              </a:rPr>
              <a:t>ー</a:t>
            </a:r>
            <a:r>
              <a:rPr lang="en-US" altLang="ja-JP" b="1" dirty="0">
                <a:latin typeface="+mn-ea"/>
              </a:rPr>
              <a:t> </a:t>
            </a:r>
            <a:r>
              <a:rPr lang="ja-JP" altLang="en-US" b="1" dirty="0">
                <a:latin typeface="+mn-ea"/>
              </a:rPr>
              <a:t>５</a:t>
            </a:r>
            <a:r>
              <a:rPr lang="en-US" altLang="ja-JP" b="1" dirty="0">
                <a:latin typeface="+mn-ea"/>
              </a:rPr>
              <a:t> </a:t>
            </a:r>
            <a:r>
              <a:rPr lang="ja-JP" altLang="en-US" b="1" dirty="0">
                <a:latin typeface="+mn-ea"/>
              </a:rPr>
              <a:t>１</a:t>
            </a:r>
            <a:r>
              <a:rPr lang="en-US" altLang="ja-JP" b="1" dirty="0">
                <a:latin typeface="+mn-ea"/>
              </a:rPr>
              <a:t> </a:t>
            </a:r>
            <a:r>
              <a:rPr lang="ja-JP" altLang="en-US" b="1" dirty="0">
                <a:latin typeface="+mn-ea"/>
              </a:rPr>
              <a:t>８</a:t>
            </a:r>
            <a:r>
              <a:rPr lang="en-US" altLang="ja-JP" b="1" dirty="0">
                <a:latin typeface="+mn-ea"/>
              </a:rPr>
              <a:t> </a:t>
            </a:r>
            <a:r>
              <a:rPr lang="ja-JP" altLang="en-US" b="1" dirty="0">
                <a:latin typeface="+mn-ea"/>
              </a:rPr>
              <a:t>８</a:t>
            </a:r>
            <a:endParaRPr lang="en-US" altLang="ja-JP" b="1" dirty="0">
              <a:latin typeface="+mn-ea"/>
            </a:endParaRPr>
          </a:p>
          <a:p>
            <a:pPr algn="ctr">
              <a:spcAft>
                <a:spcPts val="1200"/>
              </a:spcAft>
            </a:pPr>
            <a:r>
              <a:rPr kumimoji="1" lang="ja-JP" altLang="en-US" sz="1400" b="1" dirty="0"/>
              <a:t>公益財団法人　兵庫県健康財団阪神北支部（宝塚）　原田</a:t>
            </a:r>
            <a:r>
              <a:rPr kumimoji="1" lang="en-US" altLang="ja-JP" sz="1400" b="1" dirty="0"/>
              <a:t>  </a:t>
            </a:r>
            <a:r>
              <a:rPr lang="ja-JP" altLang="en-US" sz="1400" b="1" dirty="0"/>
              <a:t>行</a:t>
            </a:r>
            <a:endParaRPr kumimoji="1" lang="ja-JP" altLang="en-US" sz="1400" b="1" dirty="0"/>
          </a:p>
        </p:txBody>
      </p:sp>
      <p:graphicFrame>
        <p:nvGraphicFramePr>
          <p:cNvPr id="7" name="表 6"/>
          <p:cNvGraphicFramePr>
            <a:graphicFrameLocks noGrp="1"/>
          </p:cNvGraphicFramePr>
          <p:nvPr>
            <p:extLst>
              <p:ext uri="{D42A27DB-BD31-4B8C-83A1-F6EECF244321}">
                <p14:modId xmlns:p14="http://schemas.microsoft.com/office/powerpoint/2010/main" val="3207933742"/>
              </p:ext>
            </p:extLst>
          </p:nvPr>
        </p:nvGraphicFramePr>
        <p:xfrm>
          <a:off x="812800" y="1773333"/>
          <a:ext cx="1473200" cy="1955829"/>
        </p:xfrm>
        <a:graphic>
          <a:graphicData uri="http://schemas.openxmlformats.org/drawingml/2006/table">
            <a:tbl>
              <a:tblPr firstRow="1" bandRow="1">
                <a:tableStyleId>{5940675A-B579-460E-94D1-54222C63F5DA}</a:tableStyleId>
              </a:tblPr>
              <a:tblGrid>
                <a:gridCol w="1473200">
                  <a:extLst>
                    <a:ext uri="{9D8B030D-6E8A-4147-A177-3AD203B41FA5}">
                      <a16:colId xmlns:a16="http://schemas.microsoft.com/office/drawing/2014/main" val="20000"/>
                    </a:ext>
                  </a:extLst>
                </a:gridCol>
              </a:tblGrid>
              <a:tr h="1955829">
                <a:tc>
                  <a:txBody>
                    <a:bodyPr/>
                    <a:lstStyle/>
                    <a:p>
                      <a:pPr algn="ctr"/>
                      <a:endParaRPr kumimoji="1" lang="en-US" altLang="ja-JP" sz="1100" spc="120" dirty="0">
                        <a:latin typeface="+mn-ea"/>
                        <a:ea typeface="+mn-ea"/>
                      </a:endParaRPr>
                    </a:p>
                  </a:txBody>
                  <a:tcP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817311460"/>
              </p:ext>
            </p:extLst>
          </p:nvPr>
        </p:nvGraphicFramePr>
        <p:xfrm>
          <a:off x="812800" y="3731548"/>
          <a:ext cx="1473200" cy="1321199"/>
        </p:xfrm>
        <a:graphic>
          <a:graphicData uri="http://schemas.openxmlformats.org/drawingml/2006/table">
            <a:tbl>
              <a:tblPr firstRow="1" bandRow="1">
                <a:tableStyleId>{5940675A-B579-460E-94D1-54222C63F5DA}</a:tableStyleId>
              </a:tblPr>
              <a:tblGrid>
                <a:gridCol w="1473200">
                  <a:extLst>
                    <a:ext uri="{9D8B030D-6E8A-4147-A177-3AD203B41FA5}">
                      <a16:colId xmlns:a16="http://schemas.microsoft.com/office/drawing/2014/main" val="20000"/>
                    </a:ext>
                  </a:extLst>
                </a:gridCol>
              </a:tblGrid>
              <a:tr h="438385">
                <a:tc>
                  <a:txBody>
                    <a:bodyPr/>
                    <a:lstStyle/>
                    <a:p>
                      <a:pPr algn="ctr"/>
                      <a:endParaRPr kumimoji="1" lang="en-US" altLang="ja-JP" sz="1200" dirty="0"/>
                    </a:p>
                  </a:txBody>
                  <a:tcPr/>
                </a:tc>
                <a:extLst>
                  <a:ext uri="{0D108BD9-81ED-4DB2-BD59-A6C34878D82A}">
                    <a16:rowId xmlns:a16="http://schemas.microsoft.com/office/drawing/2014/main" val="10000"/>
                  </a:ext>
                </a:extLst>
              </a:tr>
              <a:tr h="441407">
                <a:tc>
                  <a:txBody>
                    <a:bodyPr/>
                    <a:lstStyle/>
                    <a:p>
                      <a:pPr algn="ctr"/>
                      <a:endParaRPr kumimoji="1" lang="ja-JP" altLang="en-US" sz="1200" dirty="0"/>
                    </a:p>
                  </a:txBody>
                  <a:tcPr/>
                </a:tc>
                <a:extLst>
                  <a:ext uri="{0D108BD9-81ED-4DB2-BD59-A6C34878D82A}">
                    <a16:rowId xmlns:a16="http://schemas.microsoft.com/office/drawing/2014/main" val="10001"/>
                  </a:ext>
                </a:extLst>
              </a:tr>
              <a:tr h="441407">
                <a:tc>
                  <a:txBody>
                    <a:bodyPr/>
                    <a:lstStyle/>
                    <a:p>
                      <a:pPr algn="ctr"/>
                      <a:endParaRPr kumimoji="1" lang="ja-JP" altLang="en-US" sz="1100" dirty="0">
                        <a:latin typeface="+mn-ea"/>
                        <a:ea typeface="+mn-ea"/>
                      </a:endParaRPr>
                    </a:p>
                  </a:txBody>
                  <a:tcPr/>
                </a:tc>
                <a:extLst>
                  <a:ext uri="{0D108BD9-81ED-4DB2-BD59-A6C34878D82A}">
                    <a16:rowId xmlns:a16="http://schemas.microsoft.com/office/drawing/2014/main" val="10002"/>
                  </a:ext>
                </a:extLst>
              </a:tr>
            </a:tbl>
          </a:graphicData>
        </a:graphic>
      </p:graphicFrame>
      <p:sp>
        <p:nvSpPr>
          <p:cNvPr id="11" name="テキスト ボックス 10"/>
          <p:cNvSpPr txBox="1"/>
          <p:nvPr/>
        </p:nvSpPr>
        <p:spPr>
          <a:xfrm>
            <a:off x="812800" y="6100316"/>
            <a:ext cx="5202766" cy="307777"/>
          </a:xfrm>
          <a:prstGeom prst="rect">
            <a:avLst/>
          </a:prstGeom>
          <a:solidFill>
            <a:schemeClr val="bg1">
              <a:lumMod val="85000"/>
            </a:schemeClr>
          </a:solidFill>
        </p:spPr>
        <p:txBody>
          <a:bodyPr wrap="square" rtlCol="0">
            <a:spAutoFit/>
          </a:bodyPr>
          <a:lstStyle/>
          <a:p>
            <a:pPr algn="ctr"/>
            <a:r>
              <a:rPr kumimoji="1" lang="ja-JP" altLang="en-US" sz="1400" b="1" spc="100" dirty="0">
                <a:latin typeface="+mn-ea"/>
              </a:rPr>
              <a:t>　東リ</a:t>
            </a:r>
            <a:r>
              <a:rPr kumimoji="1" lang="en-US" altLang="ja-JP" sz="1400" b="1" spc="100" dirty="0">
                <a:latin typeface="+mn-ea"/>
              </a:rPr>
              <a:t> </a:t>
            </a:r>
            <a:r>
              <a:rPr kumimoji="1" lang="ja-JP" altLang="en-US" sz="1400" b="1" spc="100" dirty="0">
                <a:latin typeface="+mn-ea"/>
              </a:rPr>
              <a:t>いたみホール会場</a:t>
            </a:r>
            <a:r>
              <a:rPr lang="ja-JP" altLang="en-US" sz="1400" b="1" spc="100" dirty="0">
                <a:latin typeface="+mn-ea"/>
              </a:rPr>
              <a:t>への</a:t>
            </a:r>
            <a:r>
              <a:rPr kumimoji="1" lang="ja-JP" altLang="en-US" sz="1400" b="1" spc="100" dirty="0">
                <a:latin typeface="+mn-ea"/>
              </a:rPr>
              <a:t>アクセス　　</a:t>
            </a:r>
            <a:endParaRPr kumimoji="1" lang="en-US" altLang="ja-JP" sz="1400" b="1" spc="100" dirty="0">
              <a:latin typeface="+mn-ea"/>
            </a:endParaRPr>
          </a:p>
        </p:txBody>
      </p:sp>
      <p:pic>
        <p:nvPicPr>
          <p:cNvPr id="12" name="図 11"/>
          <p:cNvPicPr>
            <a:picLocks noChangeAspect="1"/>
          </p:cNvPicPr>
          <p:nvPr/>
        </p:nvPicPr>
        <p:blipFill>
          <a:blip r:embed="rId3"/>
          <a:stretch>
            <a:fillRect/>
          </a:stretch>
        </p:blipFill>
        <p:spPr>
          <a:xfrm>
            <a:off x="3467104" y="6563362"/>
            <a:ext cx="2652936" cy="2747263"/>
          </a:xfrm>
          <a:prstGeom prst="rect">
            <a:avLst/>
          </a:prstGeom>
        </p:spPr>
      </p:pic>
      <p:sp>
        <p:nvSpPr>
          <p:cNvPr id="13" name="テキスト ボックス 12"/>
          <p:cNvSpPr txBox="1"/>
          <p:nvPr/>
        </p:nvSpPr>
        <p:spPr>
          <a:xfrm>
            <a:off x="1058557" y="2336547"/>
            <a:ext cx="964126" cy="630942"/>
          </a:xfrm>
          <a:prstGeom prst="rect">
            <a:avLst/>
          </a:prstGeom>
          <a:noFill/>
        </p:spPr>
        <p:txBody>
          <a:bodyPr wrap="none" rtlCol="0">
            <a:spAutoFit/>
          </a:bodyPr>
          <a:lstStyle/>
          <a:p>
            <a:pPr algn="ctr">
              <a:lnSpc>
                <a:spcPct val="150000"/>
              </a:lnSpc>
            </a:pPr>
            <a:r>
              <a:rPr kumimoji="1" lang="ja-JP" altLang="en-US" sz="1200" spc="100" dirty="0"/>
              <a:t>（</a:t>
            </a:r>
            <a:r>
              <a:rPr lang="ja-JP" altLang="en-US" sz="1200" spc="100" dirty="0"/>
              <a:t>ふりがな）</a:t>
            </a:r>
            <a:endParaRPr lang="en-US" altLang="ja-JP" sz="1200" spc="100" dirty="0"/>
          </a:p>
          <a:p>
            <a:pPr algn="ctr">
              <a:lnSpc>
                <a:spcPct val="150000"/>
              </a:lnSpc>
            </a:pPr>
            <a:r>
              <a:rPr lang="ja-JP" altLang="en-US" sz="1200" spc="100" dirty="0"/>
              <a:t>ご　氏　名</a:t>
            </a:r>
            <a:endParaRPr kumimoji="1" lang="ja-JP" altLang="en-US" sz="1200" spc="100" dirty="0"/>
          </a:p>
        </p:txBody>
      </p:sp>
      <p:sp>
        <p:nvSpPr>
          <p:cNvPr id="14" name="テキスト ボックス 13"/>
          <p:cNvSpPr txBox="1"/>
          <p:nvPr/>
        </p:nvSpPr>
        <p:spPr>
          <a:xfrm>
            <a:off x="1176578" y="3737638"/>
            <a:ext cx="735297" cy="353943"/>
          </a:xfrm>
          <a:prstGeom prst="rect">
            <a:avLst/>
          </a:prstGeom>
          <a:noFill/>
        </p:spPr>
        <p:txBody>
          <a:bodyPr wrap="none" rtlCol="0">
            <a:spAutoFit/>
          </a:bodyPr>
          <a:lstStyle/>
          <a:p>
            <a:pPr algn="ctr">
              <a:lnSpc>
                <a:spcPct val="150000"/>
              </a:lnSpc>
            </a:pPr>
            <a:r>
              <a:rPr kumimoji="1" lang="ja-JP" altLang="en-US" sz="1200" spc="100" dirty="0"/>
              <a:t>種　　別</a:t>
            </a:r>
          </a:p>
        </p:txBody>
      </p:sp>
      <p:sp>
        <p:nvSpPr>
          <p:cNvPr id="15" name="テキスト ボックス 14"/>
          <p:cNvSpPr txBox="1"/>
          <p:nvPr/>
        </p:nvSpPr>
        <p:spPr>
          <a:xfrm>
            <a:off x="1126939" y="4186375"/>
            <a:ext cx="851515" cy="337721"/>
          </a:xfrm>
          <a:prstGeom prst="rect">
            <a:avLst/>
          </a:prstGeom>
          <a:noFill/>
        </p:spPr>
        <p:txBody>
          <a:bodyPr wrap="none" rtlCol="0">
            <a:spAutoFit/>
          </a:bodyPr>
          <a:lstStyle/>
          <a:p>
            <a:pPr algn="ctr">
              <a:lnSpc>
                <a:spcPct val="150000"/>
              </a:lnSpc>
            </a:pPr>
            <a:r>
              <a:rPr lang="ja-JP" altLang="en-US" sz="1200" spc="100" dirty="0"/>
              <a:t>所属団体</a:t>
            </a:r>
            <a:endParaRPr kumimoji="1" lang="ja-JP" altLang="en-US" sz="1200" spc="100" dirty="0"/>
          </a:p>
        </p:txBody>
      </p:sp>
      <p:sp>
        <p:nvSpPr>
          <p:cNvPr id="16" name="テキスト ボックス 15"/>
          <p:cNvSpPr txBox="1"/>
          <p:nvPr/>
        </p:nvSpPr>
        <p:spPr>
          <a:xfrm>
            <a:off x="1067174" y="5065925"/>
            <a:ext cx="954107" cy="461665"/>
          </a:xfrm>
          <a:prstGeom prst="rect">
            <a:avLst/>
          </a:prstGeom>
          <a:noFill/>
        </p:spPr>
        <p:txBody>
          <a:bodyPr wrap="none" rtlCol="0">
            <a:spAutoFit/>
          </a:bodyPr>
          <a:lstStyle/>
          <a:p>
            <a:pPr algn="ctr"/>
            <a:r>
              <a:rPr lang="ja-JP" altLang="en-US" sz="1200" dirty="0">
                <a:latin typeface="+mn-ea"/>
              </a:rPr>
              <a:t>ご連絡先</a:t>
            </a:r>
            <a:endParaRPr lang="en-US" altLang="ja-JP" sz="1200" dirty="0">
              <a:latin typeface="+mn-ea"/>
            </a:endParaRPr>
          </a:p>
          <a:p>
            <a:pPr algn="ctr"/>
            <a:r>
              <a:rPr lang="ja-JP" altLang="en-US" sz="1200" dirty="0">
                <a:latin typeface="+mn-ea"/>
              </a:rPr>
              <a:t>（電話番号）</a:t>
            </a:r>
          </a:p>
        </p:txBody>
      </p:sp>
      <p:sp>
        <p:nvSpPr>
          <p:cNvPr id="17" name="正方形/長方形 16"/>
          <p:cNvSpPr/>
          <p:nvPr/>
        </p:nvSpPr>
        <p:spPr>
          <a:xfrm>
            <a:off x="3103036" y="5128652"/>
            <a:ext cx="2120900" cy="338554"/>
          </a:xfrm>
          <a:prstGeom prst="rect">
            <a:avLst/>
          </a:prstGeom>
        </p:spPr>
        <p:txBody>
          <a:bodyPr wrap="square">
            <a:spAutoFit/>
          </a:bodyPr>
          <a:lstStyle/>
          <a:p>
            <a:r>
              <a:rPr lang="en-US" altLang="ja-JP" sz="1600" dirty="0">
                <a:latin typeface="+mn-ea"/>
              </a:rPr>
              <a:t>−</a:t>
            </a:r>
            <a:r>
              <a:rPr lang="ja-JP" altLang="en-US" sz="1600" dirty="0">
                <a:latin typeface="+mn-ea"/>
              </a:rPr>
              <a:t>　　　　　　　</a:t>
            </a:r>
            <a:r>
              <a:rPr lang="en-US" altLang="ja-JP" sz="1600" dirty="0">
                <a:latin typeface="+mn-ea"/>
              </a:rPr>
              <a:t>−</a:t>
            </a:r>
          </a:p>
        </p:txBody>
      </p:sp>
      <p:sp>
        <p:nvSpPr>
          <p:cNvPr id="19" name="正方形/長方形 18"/>
          <p:cNvSpPr/>
          <p:nvPr/>
        </p:nvSpPr>
        <p:spPr>
          <a:xfrm>
            <a:off x="2294466" y="3744320"/>
            <a:ext cx="3721100" cy="430887"/>
          </a:xfrm>
          <a:prstGeom prst="rect">
            <a:avLst/>
          </a:prstGeom>
        </p:spPr>
        <p:txBody>
          <a:bodyPr wrap="square">
            <a:spAutoFit/>
          </a:bodyPr>
          <a:lstStyle/>
          <a:p>
            <a:r>
              <a:rPr lang="en-US" altLang="ja-JP" sz="1100" dirty="0">
                <a:latin typeface="+mn-ea"/>
              </a:rPr>
              <a:t>□</a:t>
            </a:r>
            <a:r>
              <a:rPr lang="ja-JP" altLang="en-US" sz="1100" dirty="0">
                <a:latin typeface="+mn-ea"/>
              </a:rPr>
              <a:t>　健康ひょうご２１県民運動推進員・８０２０運動推進員</a:t>
            </a:r>
            <a:endParaRPr lang="en-US" altLang="ja-JP" sz="1100" dirty="0">
              <a:latin typeface="+mn-ea"/>
            </a:endParaRPr>
          </a:p>
          <a:p>
            <a:r>
              <a:rPr lang="en-US" altLang="ja-JP" sz="1100" dirty="0">
                <a:latin typeface="+mn-ea"/>
              </a:rPr>
              <a:t>□</a:t>
            </a:r>
            <a:r>
              <a:rPr lang="ja-JP" altLang="en-US" sz="1100" dirty="0">
                <a:latin typeface="+mn-ea"/>
              </a:rPr>
              <a:t>　一般　　　　　</a:t>
            </a:r>
            <a:endParaRPr lang="en-US" altLang="ja-JP" sz="1100" dirty="0">
              <a:latin typeface="+mn-ea"/>
            </a:endParaRPr>
          </a:p>
        </p:txBody>
      </p:sp>
      <p:graphicFrame>
        <p:nvGraphicFramePr>
          <p:cNvPr id="22" name="表 21"/>
          <p:cNvGraphicFramePr>
            <a:graphicFrameLocks noGrp="1"/>
          </p:cNvGraphicFramePr>
          <p:nvPr>
            <p:extLst>
              <p:ext uri="{D42A27DB-BD31-4B8C-83A1-F6EECF244321}">
                <p14:modId xmlns:p14="http://schemas.microsoft.com/office/powerpoint/2010/main" val="46294077"/>
              </p:ext>
            </p:extLst>
          </p:nvPr>
        </p:nvGraphicFramePr>
        <p:xfrm>
          <a:off x="2286000" y="1773335"/>
          <a:ext cx="3733800" cy="3765129"/>
        </p:xfrm>
        <a:graphic>
          <a:graphicData uri="http://schemas.openxmlformats.org/drawingml/2006/table">
            <a:tbl>
              <a:tblPr firstRow="1" bandRow="1">
                <a:tableStyleId>{5940675A-B579-460E-94D1-54222C63F5DA}</a:tableStyleId>
              </a:tblPr>
              <a:tblGrid>
                <a:gridCol w="3733800">
                  <a:extLst>
                    <a:ext uri="{9D8B030D-6E8A-4147-A177-3AD203B41FA5}">
                      <a16:colId xmlns:a16="http://schemas.microsoft.com/office/drawing/2014/main" val="20000"/>
                    </a:ext>
                  </a:extLst>
                </a:gridCol>
              </a:tblGrid>
              <a:tr h="489386">
                <a:tc>
                  <a:txBody>
                    <a:bodyPr/>
                    <a:lstStyle/>
                    <a:p>
                      <a:endParaRPr kumimoji="1" lang="ja-JP" altLang="en-US" dirty="0"/>
                    </a:p>
                  </a:txBody>
                  <a:tcPr/>
                </a:tc>
                <a:extLst>
                  <a:ext uri="{0D108BD9-81ED-4DB2-BD59-A6C34878D82A}">
                    <a16:rowId xmlns:a16="http://schemas.microsoft.com/office/drawing/2014/main" val="10000"/>
                  </a:ext>
                </a:extLst>
              </a:tr>
              <a:tr h="489386">
                <a:tc>
                  <a:txBody>
                    <a:bodyPr/>
                    <a:lstStyle/>
                    <a:p>
                      <a:endParaRPr kumimoji="1" lang="ja-JP" altLang="en-US"/>
                    </a:p>
                  </a:txBody>
                  <a:tcPr/>
                </a:tc>
                <a:extLst>
                  <a:ext uri="{0D108BD9-81ED-4DB2-BD59-A6C34878D82A}">
                    <a16:rowId xmlns:a16="http://schemas.microsoft.com/office/drawing/2014/main" val="10001"/>
                  </a:ext>
                </a:extLst>
              </a:tr>
              <a:tr h="489386">
                <a:tc>
                  <a:txBody>
                    <a:bodyPr/>
                    <a:lstStyle/>
                    <a:p>
                      <a:endParaRPr kumimoji="1" lang="ja-JP" altLang="en-US" dirty="0"/>
                    </a:p>
                  </a:txBody>
                  <a:tcPr/>
                </a:tc>
                <a:extLst>
                  <a:ext uri="{0D108BD9-81ED-4DB2-BD59-A6C34878D82A}">
                    <a16:rowId xmlns:a16="http://schemas.microsoft.com/office/drawing/2014/main" val="10002"/>
                  </a:ext>
                </a:extLst>
              </a:tr>
              <a:tr h="489386">
                <a:tc>
                  <a:txBody>
                    <a:bodyPr/>
                    <a:lstStyle/>
                    <a:p>
                      <a:endParaRPr kumimoji="1" lang="ja-JP" altLang="en-US"/>
                    </a:p>
                  </a:txBody>
                  <a:tcPr/>
                </a:tc>
                <a:extLst>
                  <a:ext uri="{0D108BD9-81ED-4DB2-BD59-A6C34878D82A}">
                    <a16:rowId xmlns:a16="http://schemas.microsoft.com/office/drawing/2014/main" val="10003"/>
                  </a:ext>
                </a:extLst>
              </a:tr>
              <a:tr h="443556">
                <a:tc>
                  <a:txBody>
                    <a:bodyPr/>
                    <a:lstStyle/>
                    <a:p>
                      <a:endParaRPr kumimoji="1" lang="ja-JP" altLang="en-US" dirty="0"/>
                    </a:p>
                  </a:txBody>
                  <a:tcPr/>
                </a:tc>
                <a:extLst>
                  <a:ext uri="{0D108BD9-81ED-4DB2-BD59-A6C34878D82A}">
                    <a16:rowId xmlns:a16="http://schemas.microsoft.com/office/drawing/2014/main" val="10004"/>
                  </a:ext>
                </a:extLst>
              </a:tr>
              <a:tr h="437322">
                <a:tc>
                  <a:txBody>
                    <a:bodyPr/>
                    <a:lstStyle/>
                    <a:p>
                      <a:endParaRPr kumimoji="1" lang="ja-JP" altLang="en-US" dirty="0"/>
                    </a:p>
                  </a:txBody>
                  <a:tcPr/>
                </a:tc>
                <a:extLst>
                  <a:ext uri="{0D108BD9-81ED-4DB2-BD59-A6C34878D82A}">
                    <a16:rowId xmlns:a16="http://schemas.microsoft.com/office/drawing/2014/main" val="10005"/>
                  </a:ext>
                </a:extLst>
              </a:tr>
              <a:tr h="437321">
                <a:tc>
                  <a:txBody>
                    <a:bodyPr/>
                    <a:lstStyle/>
                    <a:p>
                      <a:endParaRPr kumimoji="1" lang="ja-JP" altLang="en-US" dirty="0"/>
                    </a:p>
                  </a:txBody>
                  <a:tcPr/>
                </a:tc>
                <a:extLst>
                  <a:ext uri="{0D108BD9-81ED-4DB2-BD59-A6C34878D82A}">
                    <a16:rowId xmlns:a16="http://schemas.microsoft.com/office/drawing/2014/main" val="10006"/>
                  </a:ext>
                </a:extLst>
              </a:tr>
              <a:tr h="489386">
                <a:tc>
                  <a:txBody>
                    <a:bodyPr/>
                    <a:lstStyle/>
                    <a:p>
                      <a:endParaRPr kumimoji="1" lang="ja-JP" altLang="en-US" dirty="0"/>
                    </a:p>
                  </a:txBody>
                  <a:tcPr/>
                </a:tc>
                <a:extLst>
                  <a:ext uri="{0D108BD9-81ED-4DB2-BD59-A6C34878D82A}">
                    <a16:rowId xmlns:a16="http://schemas.microsoft.com/office/drawing/2014/main" val="10007"/>
                  </a:ext>
                </a:extLst>
              </a:tr>
            </a:tbl>
          </a:graphicData>
        </a:graphic>
      </p:graphicFrame>
      <p:sp>
        <p:nvSpPr>
          <p:cNvPr id="24" name="テキスト ボックス 23"/>
          <p:cNvSpPr txBox="1"/>
          <p:nvPr/>
        </p:nvSpPr>
        <p:spPr>
          <a:xfrm>
            <a:off x="698500" y="6563362"/>
            <a:ext cx="2862683" cy="2849498"/>
          </a:xfrm>
          <a:prstGeom prst="rect">
            <a:avLst/>
          </a:prstGeom>
          <a:noFill/>
        </p:spPr>
        <p:txBody>
          <a:bodyPr wrap="none" rtlCol="0">
            <a:spAutoFit/>
          </a:bodyPr>
          <a:lstStyle/>
          <a:p>
            <a:pPr>
              <a:lnSpc>
                <a:spcPct val="150000"/>
              </a:lnSpc>
            </a:pPr>
            <a:r>
              <a:rPr kumimoji="1" lang="ja-JP" altLang="en-US" sz="1100" u="sng" dirty="0">
                <a:latin typeface="+mn-ea"/>
              </a:rPr>
              <a:t>電車でお越しの方</a:t>
            </a:r>
            <a:endParaRPr kumimoji="1" lang="en-US" altLang="ja-JP" sz="1100" u="sng" dirty="0">
              <a:latin typeface="+mn-ea"/>
            </a:endParaRPr>
          </a:p>
          <a:p>
            <a:pPr>
              <a:lnSpc>
                <a:spcPct val="150000"/>
              </a:lnSpc>
            </a:pPr>
            <a:r>
              <a:rPr lang="ja-JP" altLang="en-US" sz="1100" dirty="0">
                <a:latin typeface="+mn-ea"/>
              </a:rPr>
              <a:t>　・阪急伊丹駅より北へ徒歩約３分</a:t>
            </a:r>
            <a:endParaRPr lang="en-US" altLang="ja-JP" sz="1100" dirty="0">
              <a:latin typeface="+mn-ea"/>
            </a:endParaRPr>
          </a:p>
          <a:p>
            <a:pPr>
              <a:lnSpc>
                <a:spcPct val="150000"/>
              </a:lnSpc>
            </a:pPr>
            <a:r>
              <a:rPr kumimoji="1" lang="ja-JP" altLang="en-US" sz="1100" dirty="0">
                <a:latin typeface="+mn-ea"/>
              </a:rPr>
              <a:t>　・Ｊ</a:t>
            </a:r>
            <a:r>
              <a:rPr kumimoji="1" lang="en-US" altLang="ja-JP" sz="1100" dirty="0">
                <a:latin typeface="+mn-ea"/>
              </a:rPr>
              <a:t> </a:t>
            </a:r>
            <a:r>
              <a:rPr kumimoji="1" lang="ja-JP" altLang="en-US" sz="1100" dirty="0">
                <a:latin typeface="+mn-ea"/>
              </a:rPr>
              <a:t>Ｒ</a:t>
            </a:r>
            <a:r>
              <a:rPr kumimoji="1" lang="en-US" altLang="ja-JP" sz="1100" dirty="0">
                <a:latin typeface="+mn-ea"/>
              </a:rPr>
              <a:t> </a:t>
            </a:r>
            <a:r>
              <a:rPr kumimoji="1" lang="ja-JP" altLang="en-US" sz="1100" dirty="0">
                <a:latin typeface="+mn-ea"/>
              </a:rPr>
              <a:t>伊丹駅より西</a:t>
            </a:r>
            <a:r>
              <a:rPr lang="ja-JP" altLang="en-US" sz="1100" dirty="0">
                <a:latin typeface="+mn-ea"/>
              </a:rPr>
              <a:t>へ徒歩約８分</a:t>
            </a:r>
            <a:endParaRPr lang="en-US" altLang="ja-JP" sz="1100" dirty="0">
              <a:latin typeface="+mn-ea"/>
            </a:endParaRPr>
          </a:p>
          <a:p>
            <a:pPr>
              <a:lnSpc>
                <a:spcPct val="150000"/>
              </a:lnSpc>
            </a:pPr>
            <a:endParaRPr kumimoji="1" lang="en-US" altLang="ja-JP" sz="1100" dirty="0">
              <a:latin typeface="+mn-ea"/>
            </a:endParaRPr>
          </a:p>
          <a:p>
            <a:pPr>
              <a:lnSpc>
                <a:spcPct val="150000"/>
              </a:lnSpc>
            </a:pPr>
            <a:r>
              <a:rPr lang="ja-JP" altLang="en-US" sz="1100" u="sng" dirty="0">
                <a:latin typeface="+mn-ea"/>
              </a:rPr>
              <a:t>お車でお越しの方</a:t>
            </a:r>
            <a:endParaRPr lang="en-US" altLang="ja-JP" sz="1100" u="sng" dirty="0">
              <a:latin typeface="+mn-ea"/>
            </a:endParaRPr>
          </a:p>
          <a:p>
            <a:pPr>
              <a:lnSpc>
                <a:spcPct val="150000"/>
              </a:lnSpc>
            </a:pPr>
            <a:r>
              <a:rPr kumimoji="1" lang="ja-JP" altLang="en-US" sz="1100" dirty="0">
                <a:latin typeface="+mn-ea"/>
              </a:rPr>
              <a:t>東リいたみホールへの駐車は</a:t>
            </a:r>
            <a:endParaRPr kumimoji="1" lang="en-US" altLang="ja-JP" sz="1100" dirty="0">
              <a:latin typeface="+mn-ea"/>
            </a:endParaRPr>
          </a:p>
          <a:p>
            <a:pPr>
              <a:lnSpc>
                <a:spcPct val="150000"/>
              </a:lnSpc>
            </a:pPr>
            <a:r>
              <a:rPr lang="ja-JP" altLang="en-US" sz="1100" dirty="0">
                <a:latin typeface="+mn-ea"/>
              </a:rPr>
              <a:t>市営</a:t>
            </a:r>
            <a:r>
              <a:rPr lang="en-US" altLang="ja-JP" sz="1100" dirty="0">
                <a:latin typeface="+mn-ea"/>
              </a:rPr>
              <a:t> </a:t>
            </a:r>
            <a:r>
              <a:rPr lang="ja-JP" altLang="en-US" sz="1100" dirty="0">
                <a:latin typeface="+mn-ea"/>
              </a:rPr>
              <a:t>宮ノ前地区地下駐車場をご利用ください</a:t>
            </a:r>
            <a:endParaRPr lang="en-US" altLang="ja-JP" sz="1100" dirty="0">
              <a:latin typeface="+mn-ea"/>
            </a:endParaRPr>
          </a:p>
          <a:p>
            <a:pPr>
              <a:lnSpc>
                <a:spcPct val="150000"/>
              </a:lnSpc>
            </a:pPr>
            <a:r>
              <a:rPr kumimoji="1" lang="ja-JP" altLang="en-US" sz="1100" dirty="0">
                <a:latin typeface="+mn-ea"/>
              </a:rPr>
              <a:t>（駐車場は有料です、いたみホールに近い</a:t>
            </a:r>
            <a:endParaRPr kumimoji="1" lang="en-US" altLang="ja-JP" sz="1100" dirty="0">
              <a:latin typeface="+mn-ea"/>
            </a:endParaRPr>
          </a:p>
          <a:p>
            <a:pPr>
              <a:lnSpc>
                <a:spcPct val="150000"/>
              </a:lnSpc>
            </a:pPr>
            <a:r>
              <a:rPr lang="ja-JP" altLang="en-US" sz="1100" dirty="0">
                <a:latin typeface="+mn-ea"/>
              </a:rPr>
              <a:t>　</a:t>
            </a:r>
            <a:r>
              <a:rPr kumimoji="1" lang="ja-JP" altLang="en-US" sz="1100" dirty="0">
                <a:latin typeface="+mn-ea"/>
              </a:rPr>
              <a:t>Ｆゾーンへの駐車をお勧めします）</a:t>
            </a:r>
            <a:endParaRPr lang="en-US" altLang="ja-JP" sz="1100" dirty="0">
              <a:latin typeface="+mn-ea"/>
            </a:endParaRPr>
          </a:p>
          <a:p>
            <a:pPr>
              <a:lnSpc>
                <a:spcPct val="150000"/>
              </a:lnSpc>
            </a:pPr>
            <a:r>
              <a:rPr kumimoji="1" lang="ja-JP" altLang="en-US" sz="1100" dirty="0">
                <a:latin typeface="+mn-ea"/>
              </a:rPr>
              <a:t>駐車場の詳細は下記をご参考ください</a:t>
            </a:r>
            <a:endParaRPr kumimoji="1" lang="en-US" altLang="ja-JP" sz="1000" dirty="0">
              <a:latin typeface="+mn-ea"/>
            </a:endParaRPr>
          </a:p>
          <a:p>
            <a:pPr>
              <a:lnSpc>
                <a:spcPct val="150000"/>
              </a:lnSpc>
            </a:pPr>
            <a:r>
              <a:rPr lang="en-US" altLang="ja-JP" sz="1000" dirty="0" err="1">
                <a:latin typeface="+mn-ea"/>
              </a:rPr>
              <a:t>http://itami-cs.or.jp/itamihall/acces/parking.html</a:t>
            </a:r>
            <a:endParaRPr kumimoji="1" lang="en-US" altLang="ja-JP" sz="1000" dirty="0">
              <a:latin typeface="+mn-ea"/>
            </a:endParaRPr>
          </a:p>
        </p:txBody>
      </p:sp>
      <p:sp>
        <p:nvSpPr>
          <p:cNvPr id="25" name="テキスト ボックス 24"/>
          <p:cNvSpPr txBox="1"/>
          <p:nvPr/>
        </p:nvSpPr>
        <p:spPr>
          <a:xfrm>
            <a:off x="3484983" y="9260460"/>
            <a:ext cx="2686252" cy="253916"/>
          </a:xfrm>
          <a:prstGeom prst="rect">
            <a:avLst/>
          </a:prstGeom>
          <a:noFill/>
        </p:spPr>
        <p:txBody>
          <a:bodyPr wrap="none" rtlCol="0">
            <a:spAutoFit/>
          </a:bodyPr>
          <a:lstStyle/>
          <a:p>
            <a:r>
              <a:rPr kumimoji="1" lang="ja-JP" altLang="en-US" sz="1050" dirty="0"/>
              <a:t>（東リいたみホール　　伊丹市宮ノ前１</a:t>
            </a:r>
            <a:r>
              <a:rPr kumimoji="1" lang="en-US" altLang="ja-JP" sz="1050" dirty="0"/>
              <a:t>−</a:t>
            </a:r>
            <a:r>
              <a:rPr kumimoji="1" lang="ja-JP" altLang="en-US" sz="1050" dirty="0"/>
              <a:t>１</a:t>
            </a:r>
            <a:r>
              <a:rPr kumimoji="1" lang="en-US" altLang="ja-JP" sz="1050" dirty="0"/>
              <a:t>−</a:t>
            </a:r>
            <a:r>
              <a:rPr kumimoji="1" lang="ja-JP" altLang="en-US" sz="1050" dirty="0"/>
              <a:t>３）</a:t>
            </a:r>
          </a:p>
        </p:txBody>
      </p:sp>
      <p:sp>
        <p:nvSpPr>
          <p:cNvPr id="2" name="テキスト ボックス 1">
            <a:extLst>
              <a:ext uri="{FF2B5EF4-FFF2-40B4-BE49-F238E27FC236}">
                <a16:creationId xmlns:a16="http://schemas.microsoft.com/office/drawing/2014/main" id="{BAF7616E-6310-41AD-81D1-0DB7491254B2}"/>
              </a:ext>
            </a:extLst>
          </p:cNvPr>
          <p:cNvSpPr txBox="1"/>
          <p:nvPr/>
        </p:nvSpPr>
        <p:spPr>
          <a:xfrm>
            <a:off x="726551" y="5573603"/>
            <a:ext cx="5421677" cy="415498"/>
          </a:xfrm>
          <a:prstGeom prst="rect">
            <a:avLst/>
          </a:prstGeom>
          <a:noFill/>
        </p:spPr>
        <p:txBody>
          <a:bodyPr wrap="none" rtlCol="0">
            <a:spAutoFit/>
          </a:bodyPr>
          <a:lstStyle/>
          <a:p>
            <a:r>
              <a:rPr kumimoji="1" lang="en-US" altLang="ja-JP" sz="1050" dirty="0"/>
              <a:t>※</a:t>
            </a:r>
            <a:r>
              <a:rPr kumimoji="1" lang="ja-JP" altLang="en-US" sz="1050" dirty="0"/>
              <a:t>参加者募集に伴う個人情報については、</a:t>
            </a:r>
            <a:r>
              <a:rPr lang="ja-JP" altLang="en-US" sz="1050" dirty="0"/>
              <a:t>当研修会以外の目的で使用することはありません</a:t>
            </a:r>
            <a:endParaRPr lang="en-US" altLang="ja-JP" sz="1050" dirty="0"/>
          </a:p>
          <a:p>
            <a:r>
              <a:rPr kumimoji="1" lang="en-US" altLang="ja-JP" sz="1050" dirty="0"/>
              <a:t>※</a:t>
            </a:r>
            <a:r>
              <a:rPr kumimoji="1" lang="ja-JP" altLang="en-US" sz="1050" dirty="0"/>
              <a:t>中止の場合、研修会資料を送付いたします</a:t>
            </a:r>
          </a:p>
        </p:txBody>
      </p:sp>
      <p:graphicFrame>
        <p:nvGraphicFramePr>
          <p:cNvPr id="9" name="表 8">
            <a:extLst>
              <a:ext uri="{FF2B5EF4-FFF2-40B4-BE49-F238E27FC236}">
                <a16:creationId xmlns:a16="http://schemas.microsoft.com/office/drawing/2014/main" id="{208A89C7-EE83-41BC-8499-13314AE68972}"/>
              </a:ext>
            </a:extLst>
          </p:cNvPr>
          <p:cNvGraphicFramePr>
            <a:graphicFrameLocks noGrp="1"/>
          </p:cNvGraphicFramePr>
          <p:nvPr>
            <p:extLst>
              <p:ext uri="{D42A27DB-BD31-4B8C-83A1-F6EECF244321}">
                <p14:modId xmlns:p14="http://schemas.microsoft.com/office/powerpoint/2010/main" val="3168939474"/>
              </p:ext>
            </p:extLst>
          </p:nvPr>
        </p:nvGraphicFramePr>
        <p:xfrm>
          <a:off x="811349" y="5052748"/>
          <a:ext cx="1473200" cy="485716"/>
        </p:xfrm>
        <a:graphic>
          <a:graphicData uri="http://schemas.openxmlformats.org/drawingml/2006/table">
            <a:tbl>
              <a:tblPr firstRow="1" bandRow="1">
                <a:tableStyleId>{5940675A-B579-460E-94D1-54222C63F5DA}</a:tableStyleId>
              </a:tblPr>
              <a:tblGrid>
                <a:gridCol w="1473200">
                  <a:extLst>
                    <a:ext uri="{9D8B030D-6E8A-4147-A177-3AD203B41FA5}">
                      <a16:colId xmlns:a16="http://schemas.microsoft.com/office/drawing/2014/main" val="20000"/>
                    </a:ext>
                  </a:extLst>
                </a:gridCol>
              </a:tblGrid>
              <a:tr h="485716">
                <a:tc>
                  <a:txBody>
                    <a:bodyPr/>
                    <a:lstStyle/>
                    <a:p>
                      <a:pPr algn="ctr"/>
                      <a:endParaRPr kumimoji="1" lang="en-US" altLang="ja-JP" sz="1100" spc="120" dirty="0">
                        <a:latin typeface="+mn-ea"/>
                        <a:ea typeface="+mn-ea"/>
                      </a:endParaRPr>
                    </a:p>
                  </a:txBody>
                  <a:tcPr/>
                </a:tc>
                <a:extLst>
                  <a:ext uri="{0D108BD9-81ED-4DB2-BD59-A6C34878D82A}">
                    <a16:rowId xmlns:a16="http://schemas.microsoft.com/office/drawing/2014/main" val="10000"/>
                  </a:ext>
                </a:extLst>
              </a:tr>
            </a:tbl>
          </a:graphicData>
        </a:graphic>
      </p:graphicFrame>
      <p:sp>
        <p:nvSpPr>
          <p:cNvPr id="10" name="テキスト ボックス 9">
            <a:extLst>
              <a:ext uri="{FF2B5EF4-FFF2-40B4-BE49-F238E27FC236}">
                <a16:creationId xmlns:a16="http://schemas.microsoft.com/office/drawing/2014/main" id="{686EEA9E-A973-4FF0-9C34-D8120B8A821E}"/>
              </a:ext>
            </a:extLst>
          </p:cNvPr>
          <p:cNvSpPr txBox="1"/>
          <p:nvPr/>
        </p:nvSpPr>
        <p:spPr>
          <a:xfrm>
            <a:off x="1213956" y="4652293"/>
            <a:ext cx="668773" cy="337721"/>
          </a:xfrm>
          <a:prstGeom prst="rect">
            <a:avLst/>
          </a:prstGeom>
          <a:noFill/>
        </p:spPr>
        <p:txBody>
          <a:bodyPr wrap="none" rtlCol="0">
            <a:spAutoFit/>
          </a:bodyPr>
          <a:lstStyle/>
          <a:p>
            <a:pPr algn="ctr">
              <a:lnSpc>
                <a:spcPct val="150000"/>
              </a:lnSpc>
            </a:pPr>
            <a:r>
              <a:rPr kumimoji="1" lang="ja-JP" altLang="en-US" sz="1200" spc="100" dirty="0"/>
              <a:t>ご住所</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阪神北チラシ最終_宝塚</Template>
  <TotalTime>0</TotalTime>
  <Words>699</Words>
  <Application>Microsoft Office PowerPoint</Application>
  <PresentationFormat>A4 210 x 297 mm</PresentationFormat>
  <Paragraphs>70</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ＭＳ Ｐゴシック</vt:lpstr>
      <vt:lpstr>ヒラギノ丸ゴ Pro W4</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hanshinkita</dc:creator>
  <cp:lastModifiedBy>hanshinkita</cp:lastModifiedBy>
  <cp:revision>1</cp:revision>
  <cp:lastPrinted>2020-08-21T01:23:49Z</cp:lastPrinted>
  <dcterms:created xsi:type="dcterms:W3CDTF">2020-10-09T02:50:35Z</dcterms:created>
  <dcterms:modified xsi:type="dcterms:W3CDTF">2020-10-09T02:51:25Z</dcterms:modified>
</cp:coreProperties>
</file>